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11"/>
  </p:notesMasterIdLst>
  <p:handoutMasterIdLst>
    <p:handoutMasterId r:id="rId12"/>
  </p:handoutMasterIdLst>
  <p:sldIdLst>
    <p:sldId id="4100768" r:id="rId2"/>
    <p:sldId id="6020" r:id="rId3"/>
    <p:sldId id="4100769" r:id="rId4"/>
    <p:sldId id="4100770" r:id="rId5"/>
    <p:sldId id="4100771" r:id="rId6"/>
    <p:sldId id="4100774" r:id="rId7"/>
    <p:sldId id="4100775" r:id="rId8"/>
    <p:sldId id="4100777" r:id="rId9"/>
    <p:sldId id="597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5C"/>
    <a:srgbClr val="33CC33"/>
    <a:srgbClr val="0000CC"/>
    <a:srgbClr val="FF6600"/>
    <a:srgbClr val="33D54E"/>
    <a:srgbClr val="CCFF99"/>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9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D31973-A9E4-4572-843F-5055E17CE760}" type="datetimeFigureOut">
              <a:rPr lang="en-US" smtClean="0"/>
              <a:t>12/2/2025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9948601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393BD2-1C13-465E-ABDD-80D2F0535A71}" type="datetimeFigureOut">
              <a:rPr lang="en-US" smtClean="0"/>
              <a:pPr/>
              <a:t>12/2/2025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7977CC-E8A9-433A-8C9E-8491D64F1BCE}" type="slidenum">
              <a:rPr lang="en-US" smtClean="0"/>
              <a:pPr/>
              <a:t>‹#›</a:t>
            </a:fld>
            <a:endParaRPr lang="en-US"/>
          </a:p>
        </p:txBody>
      </p:sp>
    </p:spTree>
    <p:extLst>
      <p:ext uri="{BB962C8B-B14F-4D97-AF65-F5344CB8AC3E}">
        <p14:creationId xmlns:p14="http://schemas.microsoft.com/office/powerpoint/2010/main" val="667932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Tree>
    <p:extLst>
      <p:ext uri="{BB962C8B-B14F-4D97-AF65-F5344CB8AC3E}">
        <p14:creationId xmlns:p14="http://schemas.microsoft.com/office/powerpoint/2010/main" val="280433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Tree>
    <p:extLst>
      <p:ext uri="{BB962C8B-B14F-4D97-AF65-F5344CB8AC3E}">
        <p14:creationId xmlns:p14="http://schemas.microsoft.com/office/powerpoint/2010/main" val="2361512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Tree>
    <p:extLst>
      <p:ext uri="{BB962C8B-B14F-4D97-AF65-F5344CB8AC3E}">
        <p14:creationId xmlns:p14="http://schemas.microsoft.com/office/powerpoint/2010/main" val="4184602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C116D1-587B-5B42-A2F2-C6C72E846C54}"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5CBACA-564E-5C4C-AE40-C09CE3F9FC3B}" type="slidenum">
              <a:rPr lang="en-US" smtClean="0"/>
              <a:pPr/>
              <a:t>‹#›</a:t>
            </a:fld>
            <a:endParaRPr lang="en-US"/>
          </a:p>
        </p:txBody>
      </p:sp>
      <p:sp>
        <p:nvSpPr>
          <p:cNvPr id="8" name="Oval 7">
            <a:extLst>
              <a:ext uri="{FF2B5EF4-FFF2-40B4-BE49-F238E27FC236}">
                <a16:creationId xmlns:a16="http://schemas.microsoft.com/office/drawing/2014/main" id="{4EAA5F96-97DF-496A-A622-05358AA7765A}"/>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96569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C116D1-587B-5B42-A2F2-C6C72E846C54}" type="datetimeFigureOut">
              <a:rPr lang="en-US" smtClean="0"/>
              <a:pPr/>
              <a:t>12/2/2025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5CBACA-564E-5C4C-AE40-C09CE3F9FC3B}" type="slidenum">
              <a:rPr lang="en-US" smtClean="0"/>
              <a:pPr/>
              <a:t>‹#›</a:t>
            </a:fld>
            <a:endParaRPr lang="en-US"/>
          </a:p>
        </p:txBody>
      </p:sp>
      <p:sp>
        <p:nvSpPr>
          <p:cNvPr id="10" name="Oval 9">
            <a:extLst>
              <a:ext uri="{FF2B5EF4-FFF2-40B4-BE49-F238E27FC236}">
                <a16:creationId xmlns:a16="http://schemas.microsoft.com/office/drawing/2014/main" id="{6019127F-6700-4AAC-852E-5B1A7498F5F8}"/>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064410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C116D1-587B-5B42-A2F2-C6C72E846C54}" type="datetimeFigureOut">
              <a:rPr lang="en-US" smtClean="0"/>
              <a:pPr/>
              <a:t>12/2/2025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5CBACA-564E-5C4C-AE40-C09CE3F9FC3B}" type="slidenum">
              <a:rPr lang="en-US" smtClean="0"/>
              <a:pPr/>
              <a:t>‹#›</a:t>
            </a:fld>
            <a:endParaRPr lang="en-US"/>
          </a:p>
        </p:txBody>
      </p:sp>
      <p:sp>
        <p:nvSpPr>
          <p:cNvPr id="6" name="Oval 5">
            <a:extLst>
              <a:ext uri="{FF2B5EF4-FFF2-40B4-BE49-F238E27FC236}">
                <a16:creationId xmlns:a16="http://schemas.microsoft.com/office/drawing/2014/main" id="{6E31CB19-4914-436C-86CA-CE51DE30978D}"/>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221076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C116D1-587B-5B42-A2F2-C6C72E846C54}" type="datetimeFigureOut">
              <a:rPr lang="en-US" smtClean="0"/>
              <a:pPr/>
              <a:t>12/2/2025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5CBACA-564E-5C4C-AE40-C09CE3F9FC3B}" type="slidenum">
              <a:rPr lang="en-US" smtClean="0"/>
              <a:pPr/>
              <a:t>‹#›</a:t>
            </a:fld>
            <a:endParaRPr lang="en-US"/>
          </a:p>
        </p:txBody>
      </p:sp>
      <p:sp>
        <p:nvSpPr>
          <p:cNvPr id="5" name="Oval 4">
            <a:extLst>
              <a:ext uri="{FF2B5EF4-FFF2-40B4-BE49-F238E27FC236}">
                <a16:creationId xmlns:a16="http://schemas.microsoft.com/office/drawing/2014/main" id="{CFC6E5E7-CFC7-46BD-8CA4-3A8CD749CBDB}"/>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90260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116D1-587B-5B42-A2F2-C6C72E846C54}"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5CBACA-564E-5C4C-AE40-C09CE3F9FC3B}" type="slidenum">
              <a:rPr lang="en-US" smtClean="0"/>
              <a:pPr/>
              <a:t>‹#›</a:t>
            </a:fld>
            <a:endParaRPr lang="en-US"/>
          </a:p>
        </p:txBody>
      </p:sp>
      <p:sp>
        <p:nvSpPr>
          <p:cNvPr id="8" name="Oval 7">
            <a:extLst>
              <a:ext uri="{FF2B5EF4-FFF2-40B4-BE49-F238E27FC236}">
                <a16:creationId xmlns:a16="http://schemas.microsoft.com/office/drawing/2014/main" id="{BCF70C40-F389-4F80-A545-5EAF089B2F1E}"/>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7891574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C116D1-587B-5B42-A2F2-C6C72E846C54}" type="datetimeFigureOut">
              <a:rPr lang="en-US" smtClean="0"/>
              <a:pPr/>
              <a:t>12/2/2025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5CBACA-564E-5C4C-AE40-C09CE3F9FC3B}" type="slidenum">
              <a:rPr lang="en-US" smtClean="0"/>
              <a:pPr/>
              <a:t>‹#›</a:t>
            </a:fld>
            <a:endParaRPr lang="en-US"/>
          </a:p>
        </p:txBody>
      </p:sp>
      <p:sp>
        <p:nvSpPr>
          <p:cNvPr id="8" name="Oval 7">
            <a:extLst>
              <a:ext uri="{FF2B5EF4-FFF2-40B4-BE49-F238E27FC236}">
                <a16:creationId xmlns:a16="http://schemas.microsoft.com/office/drawing/2014/main" id="{6DCDDE3D-267D-49CE-B94A-E3E7160DE4F0}"/>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855864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Tree>
    <p:extLst>
      <p:ext uri="{BB962C8B-B14F-4D97-AF65-F5344CB8AC3E}">
        <p14:creationId xmlns:p14="http://schemas.microsoft.com/office/powerpoint/2010/main" val="2069016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70176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Tree>
    <p:extLst>
      <p:ext uri="{BB962C8B-B14F-4D97-AF65-F5344CB8AC3E}">
        <p14:creationId xmlns:p14="http://schemas.microsoft.com/office/powerpoint/2010/main" val="170630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88576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Tree>
    <p:extLst>
      <p:ext uri="{BB962C8B-B14F-4D97-AF65-F5344CB8AC3E}">
        <p14:creationId xmlns:p14="http://schemas.microsoft.com/office/powerpoint/2010/main" val="897927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
        <p:nvSpPr>
          <p:cNvPr id="7" name="Oval 6">
            <a:extLst>
              <a:ext uri="{FF2B5EF4-FFF2-40B4-BE49-F238E27FC236}">
                <a16:creationId xmlns:a16="http://schemas.microsoft.com/office/drawing/2014/main" id="{F8A91BD0-8B6E-4A6B-87EB-26F16E587655}"/>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5896313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C116D1-587B-5B42-A2F2-C6C72E846C54}" type="datetimeFigureOut">
              <a:rPr lang="en-US" smtClean="0"/>
              <a:pPr/>
              <a:t>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5CBACA-564E-5C4C-AE40-C09CE3F9FC3B}" type="slidenum">
              <a:rPr lang="en-US" smtClean="0"/>
              <a:pPr/>
              <a:t>‹#›</a:t>
            </a:fld>
            <a:endParaRPr lang="en-US"/>
          </a:p>
        </p:txBody>
      </p:sp>
      <p:sp>
        <p:nvSpPr>
          <p:cNvPr id="7" name="Oval 6">
            <a:extLst>
              <a:ext uri="{FF2B5EF4-FFF2-40B4-BE49-F238E27FC236}">
                <a16:creationId xmlns:a16="http://schemas.microsoft.com/office/drawing/2014/main" id="{6231FD79-6136-4A94-A263-D2614D073211}"/>
              </a:ext>
            </a:extLst>
          </p:cNvPr>
          <p:cNvSpPr/>
          <p:nvPr userDrawn="1"/>
        </p:nvSpPr>
        <p:spPr>
          <a:xfrm>
            <a:off x="11679823" y="6575857"/>
            <a:ext cx="352656" cy="211141"/>
          </a:xfrm>
          <a:prstGeom prst="ellipse">
            <a:avLst/>
          </a:prstGeom>
          <a:solidFill>
            <a:schemeClr val="accent6">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302297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Slide Number Placeholder 2"/>
          <p:cNvSpPr>
            <a:spLocks noGrp="1"/>
          </p:cNvSpPr>
          <p:nvPr>
            <p:ph type="sldNum" sz="quarter" idx="10"/>
          </p:nvPr>
        </p:nvSpPr>
        <p:spPr/>
        <p:txBody>
          <a:bodyPr/>
          <a:lstStyle/>
          <a:p>
            <a:fld id="{19B51A1E-902D-48AF-9020-955120F399B6}" type="slidenum">
              <a:rPr lang="en-US" smtClean="0"/>
              <a:t>‹#›</a:t>
            </a:fld>
            <a:endParaRPr lang="en-US"/>
          </a:p>
        </p:txBody>
      </p:sp>
      <p:sp>
        <p:nvSpPr>
          <p:cNvPr id="4" name="Rectangle 3"/>
          <p:cNvSpPr/>
          <p:nvPr userDrawn="1"/>
        </p:nvSpPr>
        <p:spPr>
          <a:xfrm>
            <a:off x="-600" y="0"/>
            <a:ext cx="121932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endParaRPr>
          </a:p>
        </p:txBody>
      </p:sp>
    </p:spTree>
    <p:extLst>
      <p:ext uri="{BB962C8B-B14F-4D97-AF65-F5344CB8AC3E}">
        <p14:creationId xmlns:p14="http://schemas.microsoft.com/office/powerpoint/2010/main" val="965651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DC116D1-587B-5B42-A2F2-C6C72E846C54}" type="datetimeFigureOut">
              <a:rPr lang="en-US" smtClean="0"/>
              <a:pPr/>
              <a:t>12/2/2025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45CBACA-564E-5C4C-AE40-C09CE3F9FC3B}" type="slidenum">
              <a:rPr lang="en-US" smtClean="0"/>
              <a:pPr/>
              <a:t>‹#›</a:t>
            </a:fld>
            <a:endParaRPr lang="en-US"/>
          </a:p>
        </p:txBody>
      </p:sp>
      <p:sp>
        <p:nvSpPr>
          <p:cNvPr id="18" name="Rounded Rectangle 6">
            <a:extLst>
              <a:ext uri="{FF2B5EF4-FFF2-40B4-BE49-F238E27FC236}">
                <a16:creationId xmlns:a16="http://schemas.microsoft.com/office/drawing/2014/main" id="{A043085F-090A-4483-A350-DDFAEC2A6349}"/>
              </a:ext>
            </a:extLst>
          </p:cNvPr>
          <p:cNvSpPr/>
          <p:nvPr userDrawn="1"/>
        </p:nvSpPr>
        <p:spPr>
          <a:xfrm>
            <a:off x="0" y="65562"/>
            <a:ext cx="9705688" cy="666233"/>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7">
            <a:extLst>
              <a:ext uri="{FF2B5EF4-FFF2-40B4-BE49-F238E27FC236}">
                <a16:creationId xmlns:a16="http://schemas.microsoft.com/office/drawing/2014/main" id="{1C40042D-6CDC-479E-8A31-95C7E2D2608A}"/>
              </a:ext>
            </a:extLst>
          </p:cNvPr>
          <p:cNvSpPr/>
          <p:nvPr userDrawn="1"/>
        </p:nvSpPr>
        <p:spPr>
          <a:xfrm>
            <a:off x="11652069" y="71002"/>
            <a:ext cx="539931" cy="672149"/>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A0B8D130-9A9A-406A-AC5B-3CB410E90E00}"/>
              </a:ext>
            </a:extLst>
          </p:cNvPr>
          <p:cNvPicPr>
            <a:picLocks noChangeAspect="1"/>
          </p:cNvPicPr>
          <p:nvPr userDrawn="1"/>
        </p:nvPicPr>
        <p:blipFill>
          <a:blip r:embed="rId19"/>
          <a:stretch>
            <a:fillRect/>
          </a:stretch>
        </p:blipFill>
        <p:spPr>
          <a:xfrm>
            <a:off x="0" y="6413865"/>
            <a:ext cx="12189818" cy="453953"/>
          </a:xfrm>
          <a:prstGeom prst="rect">
            <a:avLst/>
          </a:prstGeom>
        </p:spPr>
      </p:pic>
      <p:pic>
        <p:nvPicPr>
          <p:cNvPr id="31" name="Picture 2">
            <a:extLst>
              <a:ext uri="{FF2B5EF4-FFF2-40B4-BE49-F238E27FC236}">
                <a16:creationId xmlns:a16="http://schemas.microsoft.com/office/drawing/2014/main" id="{B678944F-96E2-42C3-B4C0-9BBEB0CE2473}"/>
              </a:ext>
            </a:extLst>
          </p:cNvPr>
          <p:cNvPicPr>
            <a:picLocks noChangeAspect="1" noChangeArrowheads="1"/>
          </p:cNvPicPr>
          <p:nvPr userDrawn="1"/>
        </p:nvPicPr>
        <p:blipFill>
          <a:blip r:embed="rId20"/>
          <a:srcRect/>
          <a:stretch>
            <a:fillRect/>
          </a:stretch>
        </p:blipFill>
        <p:spPr bwMode="auto">
          <a:xfrm>
            <a:off x="9770620" y="71002"/>
            <a:ext cx="1825680" cy="662927"/>
          </a:xfrm>
          <a:prstGeom prst="rect">
            <a:avLst/>
          </a:prstGeom>
          <a:noFill/>
          <a:ln w="9525">
            <a:noFill/>
            <a:miter lim="800000"/>
            <a:headEnd/>
            <a:tailEnd/>
          </a:ln>
          <a:effectLst/>
        </p:spPr>
      </p:pic>
      <p:sp>
        <p:nvSpPr>
          <p:cNvPr id="32" name="TextBox 31">
            <a:extLst>
              <a:ext uri="{FF2B5EF4-FFF2-40B4-BE49-F238E27FC236}">
                <a16:creationId xmlns:a16="http://schemas.microsoft.com/office/drawing/2014/main" id="{739B81DC-2826-407D-81D9-08DDD24A0A73}"/>
              </a:ext>
            </a:extLst>
          </p:cNvPr>
          <p:cNvSpPr txBox="1"/>
          <p:nvPr userDrawn="1"/>
        </p:nvSpPr>
        <p:spPr>
          <a:xfrm>
            <a:off x="159854" y="957805"/>
            <a:ext cx="11870109" cy="5465282"/>
          </a:xfrm>
          <a:prstGeom prst="rect">
            <a:avLst/>
          </a:prstGeom>
          <a:noFill/>
          <a:ln>
            <a:solidFill>
              <a:schemeClr val="tx1"/>
            </a:solidFill>
          </a:ln>
        </p:spPr>
        <p:txBody>
          <a:bodyPr wrap="square" rtlCol="0">
            <a:spAutoFit/>
          </a:bodyPr>
          <a:lstStyle/>
          <a:p>
            <a:endParaRPr lang="en-US"/>
          </a:p>
        </p:txBody>
      </p:sp>
    </p:spTree>
    <p:extLst>
      <p:ext uri="{BB962C8B-B14F-4D97-AF65-F5344CB8AC3E}">
        <p14:creationId xmlns:p14="http://schemas.microsoft.com/office/powerpoint/2010/main" val="4182851936"/>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descr="An aerial view of a small island with a factory and water&#10;&#10;Description automatically generated"/>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300000"/>
                    </a14:imgEffect>
                  </a14:imgLayer>
                </a14:imgProps>
              </a:ext>
              <a:ext uri="{28A0092B-C50C-407E-A947-70E740481C1C}">
                <a14:useLocalDpi xmlns:a14="http://schemas.microsoft.com/office/drawing/2010/main" val="0"/>
              </a:ext>
            </a:extLst>
          </a:blip>
          <a:srcRect l="16397" r="1076"/>
          <a:stretch>
            <a:fillRect/>
          </a:stretch>
        </p:blipFill>
        <p:spPr>
          <a:xfrm>
            <a:off x="-315804" y="0"/>
            <a:ext cx="7546284" cy="6858000"/>
          </a:xfrm>
          <a:custGeom>
            <a:avLst/>
            <a:gdLst>
              <a:gd name="connsiteX0" fmla="*/ 2264262 w 7546284"/>
              <a:gd name="connsiteY0" fmla="*/ 6216488 h 6858000"/>
              <a:gd name="connsiteX1" fmla="*/ 2436688 w 7546284"/>
              <a:gd name="connsiteY1" fmla="*/ 6283402 h 6858000"/>
              <a:gd name="connsiteX2" fmla="*/ 3166989 w 7546284"/>
              <a:gd name="connsiteY2" fmla="*/ 6858000 h 6858000"/>
              <a:gd name="connsiteX3" fmla="*/ 1582040 w 7546284"/>
              <a:gd name="connsiteY3" fmla="*/ 6858000 h 6858000"/>
              <a:gd name="connsiteX4" fmla="*/ 1992423 w 7546284"/>
              <a:gd name="connsiteY4" fmla="*/ 6336412 h 6858000"/>
              <a:gd name="connsiteX5" fmla="*/ 2264262 w 7546284"/>
              <a:gd name="connsiteY5" fmla="*/ 6216488 h 6858000"/>
              <a:gd name="connsiteX6" fmla="*/ 5191673 w 7546284"/>
              <a:gd name="connsiteY6" fmla="*/ 5957087 h 6858000"/>
              <a:gd name="connsiteX7" fmla="*/ 5364098 w 7546284"/>
              <a:gd name="connsiteY7" fmla="*/ 6024001 h 6858000"/>
              <a:gd name="connsiteX8" fmla="*/ 6424092 w 7546284"/>
              <a:gd name="connsiteY8" fmla="*/ 6858000 h 6858000"/>
              <a:gd name="connsiteX9" fmla="*/ 4305354 w 7546284"/>
              <a:gd name="connsiteY9" fmla="*/ 6858000 h 6858000"/>
              <a:gd name="connsiteX10" fmla="*/ 4919834 w 7546284"/>
              <a:gd name="connsiteY10" fmla="*/ 6077011 h 6858000"/>
              <a:gd name="connsiteX11" fmla="*/ 5191673 w 7546284"/>
              <a:gd name="connsiteY11" fmla="*/ 5957087 h 6858000"/>
              <a:gd name="connsiteX12" fmla="*/ 646229 w 7546284"/>
              <a:gd name="connsiteY12" fmla="*/ 4890285 h 6858000"/>
              <a:gd name="connsiteX13" fmla="*/ 818655 w 7546284"/>
              <a:gd name="connsiteY13" fmla="*/ 4957198 h 6858000"/>
              <a:gd name="connsiteX14" fmla="*/ 1896253 w 7546284"/>
              <a:gd name="connsiteY14" fmla="*/ 5805049 h 6858000"/>
              <a:gd name="connsiteX15" fmla="*/ 1949263 w 7546284"/>
              <a:gd name="connsiteY15" fmla="*/ 6249313 h 6858000"/>
              <a:gd name="connsiteX16" fmla="*/ 1470351 w 7546284"/>
              <a:gd name="connsiteY16" fmla="*/ 6858000 h 6858000"/>
              <a:gd name="connsiteX17" fmla="*/ 164749 w 7546284"/>
              <a:gd name="connsiteY17" fmla="*/ 6858000 h 6858000"/>
              <a:gd name="connsiteX18" fmla="*/ 1 w 7546284"/>
              <a:gd name="connsiteY18" fmla="*/ 6728377 h 6858000"/>
              <a:gd name="connsiteX19" fmla="*/ 0 w 7546284"/>
              <a:gd name="connsiteY19" fmla="*/ 5486049 h 6858000"/>
              <a:gd name="connsiteX20" fmla="*/ 374390 w 7546284"/>
              <a:gd name="connsiteY20" fmla="*/ 5010208 h 6858000"/>
              <a:gd name="connsiteX21" fmla="*/ 646229 w 7546284"/>
              <a:gd name="connsiteY21" fmla="*/ 4890285 h 6858000"/>
              <a:gd name="connsiteX22" fmla="*/ 3534725 w 7546284"/>
              <a:gd name="connsiteY22" fmla="*/ 4669792 h 6858000"/>
              <a:gd name="connsiteX23" fmla="*/ 3707150 w 7546284"/>
              <a:gd name="connsiteY23" fmla="*/ 4736706 h 6858000"/>
              <a:gd name="connsiteX24" fmla="*/ 4784749 w 7546284"/>
              <a:gd name="connsiteY24" fmla="*/ 5584557 h 6858000"/>
              <a:gd name="connsiteX25" fmla="*/ 4837759 w 7546284"/>
              <a:gd name="connsiteY25" fmla="*/ 6028821 h 6858000"/>
              <a:gd name="connsiteX26" fmla="*/ 4185364 w 7546284"/>
              <a:gd name="connsiteY26" fmla="*/ 6858000 h 6858000"/>
              <a:gd name="connsiteX27" fmla="*/ 3333484 w 7546284"/>
              <a:gd name="connsiteY27" fmla="*/ 6858000 h 6858000"/>
              <a:gd name="connsiteX28" fmla="*/ 2533410 w 7546284"/>
              <a:gd name="connsiteY28" fmla="*/ 6228504 h 6858000"/>
              <a:gd name="connsiteX29" fmla="*/ 2480400 w 7546284"/>
              <a:gd name="connsiteY29" fmla="*/ 5784239 h 6858000"/>
              <a:gd name="connsiteX30" fmla="*/ 3262886 w 7546284"/>
              <a:gd name="connsiteY30" fmla="*/ 4789716 h 6858000"/>
              <a:gd name="connsiteX31" fmla="*/ 3534725 w 7546284"/>
              <a:gd name="connsiteY31" fmla="*/ 4669792 h 6858000"/>
              <a:gd name="connsiteX32" fmla="*/ 6322906 w 7546284"/>
              <a:gd name="connsiteY32" fmla="*/ 4455325 h 6858000"/>
              <a:gd name="connsiteX33" fmla="*/ 6485879 w 7546284"/>
              <a:gd name="connsiteY33" fmla="*/ 4518569 h 6858000"/>
              <a:gd name="connsiteX34" fmla="*/ 7432148 w 7546284"/>
              <a:gd name="connsiteY34" fmla="*/ 5263090 h 6858000"/>
              <a:gd name="connsiteX35" fmla="*/ 7482252 w 7546284"/>
              <a:gd name="connsiteY35" fmla="*/ 5682998 h 6858000"/>
              <a:gd name="connsiteX36" fmla="*/ 6742666 w 7546284"/>
              <a:gd name="connsiteY36" fmla="*/ 6622994 h 6858000"/>
              <a:gd name="connsiteX37" fmla="*/ 6322758 w 7546284"/>
              <a:gd name="connsiteY37" fmla="*/ 6673098 h 6858000"/>
              <a:gd name="connsiteX38" fmla="*/ 5376489 w 7546284"/>
              <a:gd name="connsiteY38" fmla="*/ 5928577 h 6858000"/>
              <a:gd name="connsiteX39" fmla="*/ 5326385 w 7546284"/>
              <a:gd name="connsiteY39" fmla="*/ 5508669 h 6858000"/>
              <a:gd name="connsiteX40" fmla="*/ 6065971 w 7546284"/>
              <a:gd name="connsiteY40" fmla="*/ 4568673 h 6858000"/>
              <a:gd name="connsiteX41" fmla="*/ 6265548 w 7546284"/>
              <a:gd name="connsiteY41" fmla="*/ 4456656 h 6858000"/>
              <a:gd name="connsiteX42" fmla="*/ 6322906 w 7546284"/>
              <a:gd name="connsiteY42" fmla="*/ 4455325 h 6858000"/>
              <a:gd name="connsiteX43" fmla="*/ 0 w 7546284"/>
              <a:gd name="connsiteY43" fmla="*/ 4236370 h 6858000"/>
              <a:gd name="connsiteX44" fmla="*/ 306806 w 7546284"/>
              <a:gd name="connsiteY44" fmla="*/ 4477764 h 6858000"/>
              <a:gd name="connsiteX45" fmla="*/ 359816 w 7546284"/>
              <a:gd name="connsiteY45" fmla="*/ 4922028 h 6858000"/>
              <a:gd name="connsiteX46" fmla="*/ 0 w 7546284"/>
              <a:gd name="connsiteY46" fmla="*/ 5379346 h 6858000"/>
              <a:gd name="connsiteX47" fmla="*/ 1936144 w 7546284"/>
              <a:gd name="connsiteY47" fmla="*/ 3343588 h 6858000"/>
              <a:gd name="connsiteX48" fmla="*/ 2108570 w 7546284"/>
              <a:gd name="connsiteY48" fmla="*/ 3410501 h 6858000"/>
              <a:gd name="connsiteX49" fmla="*/ 3186168 w 7546284"/>
              <a:gd name="connsiteY49" fmla="*/ 4258353 h 6858000"/>
              <a:gd name="connsiteX50" fmla="*/ 3239178 w 7546284"/>
              <a:gd name="connsiteY50" fmla="*/ 4702618 h 6858000"/>
              <a:gd name="connsiteX51" fmla="*/ 2456691 w 7546284"/>
              <a:gd name="connsiteY51" fmla="*/ 5697140 h 6858000"/>
              <a:gd name="connsiteX52" fmla="*/ 2012427 w 7546284"/>
              <a:gd name="connsiteY52" fmla="*/ 5750150 h 6858000"/>
              <a:gd name="connsiteX53" fmla="*/ 934828 w 7546284"/>
              <a:gd name="connsiteY53" fmla="*/ 4902300 h 6858000"/>
              <a:gd name="connsiteX54" fmla="*/ 881818 w 7546284"/>
              <a:gd name="connsiteY54" fmla="*/ 4458035 h 6858000"/>
              <a:gd name="connsiteX55" fmla="*/ 1664305 w 7546284"/>
              <a:gd name="connsiteY55" fmla="*/ 3463512 h 6858000"/>
              <a:gd name="connsiteX56" fmla="*/ 1936144 w 7546284"/>
              <a:gd name="connsiteY56" fmla="*/ 3343588 h 6858000"/>
              <a:gd name="connsiteX57" fmla="*/ 4692255 w 7546284"/>
              <a:gd name="connsiteY57" fmla="*/ 3173084 h 6858000"/>
              <a:gd name="connsiteX58" fmla="*/ 4855227 w 7546284"/>
              <a:gd name="connsiteY58" fmla="*/ 3236329 h 6858000"/>
              <a:gd name="connsiteX59" fmla="*/ 5967915 w 7546284"/>
              <a:gd name="connsiteY59" fmla="*/ 4111789 h 6858000"/>
              <a:gd name="connsiteX60" fmla="*/ 6018019 w 7546284"/>
              <a:gd name="connsiteY60" fmla="*/ 4531696 h 6858000"/>
              <a:gd name="connsiteX61" fmla="*/ 5278434 w 7546284"/>
              <a:gd name="connsiteY61" fmla="*/ 5471692 h 6858000"/>
              <a:gd name="connsiteX62" fmla="*/ 4858526 w 7546284"/>
              <a:gd name="connsiteY62" fmla="*/ 5521796 h 6858000"/>
              <a:gd name="connsiteX63" fmla="*/ 3745838 w 7546284"/>
              <a:gd name="connsiteY63" fmla="*/ 4646337 h 6858000"/>
              <a:gd name="connsiteX64" fmla="*/ 3695734 w 7546284"/>
              <a:gd name="connsiteY64" fmla="*/ 4226429 h 6858000"/>
              <a:gd name="connsiteX65" fmla="*/ 4435319 w 7546284"/>
              <a:gd name="connsiteY65" fmla="*/ 3286433 h 6858000"/>
              <a:gd name="connsiteX66" fmla="*/ 4634896 w 7546284"/>
              <a:gd name="connsiteY66" fmla="*/ 3174416 h 6858000"/>
              <a:gd name="connsiteX67" fmla="*/ 4692255 w 7546284"/>
              <a:gd name="connsiteY67" fmla="*/ 3173084 h 6858000"/>
              <a:gd name="connsiteX68" fmla="*/ 341430 w 7546284"/>
              <a:gd name="connsiteY68" fmla="*/ 2017383 h 6858000"/>
              <a:gd name="connsiteX69" fmla="*/ 513856 w 7546284"/>
              <a:gd name="connsiteY69" fmla="*/ 2084296 h 6858000"/>
              <a:gd name="connsiteX70" fmla="*/ 1591455 w 7546284"/>
              <a:gd name="connsiteY70" fmla="*/ 2932147 h 6858000"/>
              <a:gd name="connsiteX71" fmla="*/ 1644464 w 7546284"/>
              <a:gd name="connsiteY71" fmla="*/ 3376411 h 6858000"/>
              <a:gd name="connsiteX72" fmla="*/ 861978 w 7546284"/>
              <a:gd name="connsiteY72" fmla="*/ 4370934 h 6858000"/>
              <a:gd name="connsiteX73" fmla="*/ 417712 w 7546284"/>
              <a:gd name="connsiteY73" fmla="*/ 4423944 h 6858000"/>
              <a:gd name="connsiteX74" fmla="*/ 0 w 7546284"/>
              <a:gd name="connsiteY74" fmla="*/ 4095289 h 6858000"/>
              <a:gd name="connsiteX75" fmla="*/ 0 w 7546284"/>
              <a:gd name="connsiteY75" fmla="*/ 2225755 h 6858000"/>
              <a:gd name="connsiteX76" fmla="*/ 69592 w 7546284"/>
              <a:gd name="connsiteY76" fmla="*/ 2137307 h 6858000"/>
              <a:gd name="connsiteX77" fmla="*/ 341430 w 7546284"/>
              <a:gd name="connsiteY77" fmla="*/ 2017383 h 6858000"/>
              <a:gd name="connsiteX78" fmla="*/ 3085155 w 7546284"/>
              <a:gd name="connsiteY78" fmla="*/ 1845450 h 6858000"/>
              <a:gd name="connsiteX79" fmla="*/ 3248125 w 7546284"/>
              <a:gd name="connsiteY79" fmla="*/ 1908695 h 6858000"/>
              <a:gd name="connsiteX80" fmla="*/ 4360814 w 7546284"/>
              <a:gd name="connsiteY80" fmla="*/ 2784153 h 6858000"/>
              <a:gd name="connsiteX81" fmla="*/ 4410918 w 7546284"/>
              <a:gd name="connsiteY81" fmla="*/ 3204060 h 6858000"/>
              <a:gd name="connsiteX82" fmla="*/ 3671333 w 7546284"/>
              <a:gd name="connsiteY82" fmla="*/ 4144056 h 6858000"/>
              <a:gd name="connsiteX83" fmla="*/ 3251425 w 7546284"/>
              <a:gd name="connsiteY83" fmla="*/ 4194160 h 6858000"/>
              <a:gd name="connsiteX84" fmla="*/ 2138738 w 7546284"/>
              <a:gd name="connsiteY84" fmla="*/ 3318701 h 6858000"/>
              <a:gd name="connsiteX85" fmla="*/ 2088634 w 7546284"/>
              <a:gd name="connsiteY85" fmla="*/ 2898794 h 6858000"/>
              <a:gd name="connsiteX86" fmla="*/ 2828221 w 7546284"/>
              <a:gd name="connsiteY86" fmla="*/ 1958799 h 6858000"/>
              <a:gd name="connsiteX87" fmla="*/ 3027797 w 7546284"/>
              <a:gd name="connsiteY87" fmla="*/ 1846782 h 6858000"/>
              <a:gd name="connsiteX88" fmla="*/ 3085155 w 7546284"/>
              <a:gd name="connsiteY88" fmla="*/ 1845450 h 6858000"/>
              <a:gd name="connsiteX89" fmla="*/ 1498590 w 7546284"/>
              <a:gd name="connsiteY89" fmla="*/ 546851 h 6858000"/>
              <a:gd name="connsiteX90" fmla="*/ 1661562 w 7546284"/>
              <a:gd name="connsiteY90" fmla="*/ 610096 h 6858000"/>
              <a:gd name="connsiteX91" fmla="*/ 2736389 w 7546284"/>
              <a:gd name="connsiteY91" fmla="*/ 1455766 h 6858000"/>
              <a:gd name="connsiteX92" fmla="*/ 2786493 w 7546284"/>
              <a:gd name="connsiteY92" fmla="*/ 1875674 h 6858000"/>
              <a:gd name="connsiteX93" fmla="*/ 2046907 w 7546284"/>
              <a:gd name="connsiteY93" fmla="*/ 2815670 h 6858000"/>
              <a:gd name="connsiteX94" fmla="*/ 1626999 w 7546284"/>
              <a:gd name="connsiteY94" fmla="*/ 2865774 h 6858000"/>
              <a:gd name="connsiteX95" fmla="*/ 552173 w 7546284"/>
              <a:gd name="connsiteY95" fmla="*/ 2020104 h 6858000"/>
              <a:gd name="connsiteX96" fmla="*/ 502069 w 7546284"/>
              <a:gd name="connsiteY96" fmla="*/ 1600196 h 6858000"/>
              <a:gd name="connsiteX97" fmla="*/ 1241654 w 7546284"/>
              <a:gd name="connsiteY97" fmla="*/ 660200 h 6858000"/>
              <a:gd name="connsiteX98" fmla="*/ 1498590 w 7546284"/>
              <a:gd name="connsiteY98" fmla="*/ 546851 h 6858000"/>
              <a:gd name="connsiteX99" fmla="*/ 4348624 w 7546284"/>
              <a:gd name="connsiteY99" fmla="*/ 347467 h 6858000"/>
              <a:gd name="connsiteX100" fmla="*/ 4521050 w 7546284"/>
              <a:gd name="connsiteY100" fmla="*/ 414381 h 6858000"/>
              <a:gd name="connsiteX101" fmla="*/ 5598648 w 7546284"/>
              <a:gd name="connsiteY101" fmla="*/ 1262232 h 6858000"/>
              <a:gd name="connsiteX102" fmla="*/ 5651658 w 7546284"/>
              <a:gd name="connsiteY102" fmla="*/ 1706496 h 6858000"/>
              <a:gd name="connsiteX103" fmla="*/ 4869170 w 7546284"/>
              <a:gd name="connsiteY103" fmla="*/ 2701018 h 6858000"/>
              <a:gd name="connsiteX104" fmla="*/ 4424906 w 7546284"/>
              <a:gd name="connsiteY104" fmla="*/ 2754028 h 6858000"/>
              <a:gd name="connsiteX105" fmla="*/ 3347308 w 7546284"/>
              <a:gd name="connsiteY105" fmla="*/ 1906178 h 6858000"/>
              <a:gd name="connsiteX106" fmla="*/ 3294298 w 7546284"/>
              <a:gd name="connsiteY106" fmla="*/ 1461914 h 6858000"/>
              <a:gd name="connsiteX107" fmla="*/ 4076785 w 7546284"/>
              <a:gd name="connsiteY107" fmla="*/ 467391 h 6858000"/>
              <a:gd name="connsiteX108" fmla="*/ 4287938 w 7546284"/>
              <a:gd name="connsiteY108" fmla="*/ 348876 h 6858000"/>
              <a:gd name="connsiteX109" fmla="*/ 4348624 w 7546284"/>
              <a:gd name="connsiteY109" fmla="*/ 347467 h 6858000"/>
              <a:gd name="connsiteX110" fmla="*/ 4416909 w 7546284"/>
              <a:gd name="connsiteY110" fmla="*/ 0 h 6858000"/>
              <a:gd name="connsiteX111" fmla="*/ 5965634 w 7546284"/>
              <a:gd name="connsiteY111" fmla="*/ 0 h 6858000"/>
              <a:gd name="connsiteX112" fmla="*/ 6447630 w 7546284"/>
              <a:gd name="connsiteY112" fmla="*/ 379232 h 6858000"/>
              <a:gd name="connsiteX113" fmla="*/ 6479155 w 7546284"/>
              <a:gd name="connsiteY113" fmla="*/ 643438 h 6858000"/>
              <a:gd name="connsiteX114" fmla="*/ 6013807 w 7546284"/>
              <a:gd name="connsiteY114" fmla="*/ 1234885 h 6858000"/>
              <a:gd name="connsiteX115" fmla="*/ 5749601 w 7546284"/>
              <a:gd name="connsiteY115" fmla="*/ 1266411 h 6858000"/>
              <a:gd name="connsiteX116" fmla="*/ 4456219 w 7546284"/>
              <a:gd name="connsiteY116" fmla="*/ 248782 h 6858000"/>
              <a:gd name="connsiteX117" fmla="*/ 4391029 w 7546284"/>
              <a:gd name="connsiteY117" fmla="*/ 51275 h 6858000"/>
              <a:gd name="connsiteX118" fmla="*/ 1817800 w 7546284"/>
              <a:gd name="connsiteY118" fmla="*/ 0 h 6858000"/>
              <a:gd name="connsiteX119" fmla="*/ 4046224 w 7546284"/>
              <a:gd name="connsiteY119" fmla="*/ 0 h 6858000"/>
              <a:gd name="connsiteX120" fmla="*/ 4081471 w 7546284"/>
              <a:gd name="connsiteY120" fmla="*/ 51172 h 6858000"/>
              <a:gd name="connsiteX121" fmla="*/ 4053074 w 7546284"/>
              <a:gd name="connsiteY121" fmla="*/ 399750 h 6858000"/>
              <a:gd name="connsiteX122" fmla="*/ 3270587 w 7546284"/>
              <a:gd name="connsiteY122" fmla="*/ 1394273 h 6858000"/>
              <a:gd name="connsiteX123" fmla="*/ 2826323 w 7546284"/>
              <a:gd name="connsiteY123" fmla="*/ 1447282 h 6858000"/>
              <a:gd name="connsiteX124" fmla="*/ 1748726 w 7546284"/>
              <a:gd name="connsiteY124" fmla="*/ 599432 h 6858000"/>
              <a:gd name="connsiteX125" fmla="*/ 1695715 w 7546284"/>
              <a:gd name="connsiteY125" fmla="*/ 155167 h 6858000"/>
              <a:gd name="connsiteX126" fmla="*/ 966033 w 7546284"/>
              <a:gd name="connsiteY126" fmla="*/ 0 h 6858000"/>
              <a:gd name="connsiteX127" fmla="*/ 1697813 w 7546284"/>
              <a:gd name="connsiteY127" fmla="*/ 0 h 6858000"/>
              <a:gd name="connsiteX128" fmla="*/ 1613641 w 7546284"/>
              <a:gd name="connsiteY128" fmla="*/ 106980 h 6858000"/>
              <a:gd name="connsiteX129" fmla="*/ 1169377 w 7546284"/>
              <a:gd name="connsiteY129" fmla="*/ 159990 h 6858000"/>
              <a:gd name="connsiteX130" fmla="*/ 1 w 7546284"/>
              <a:gd name="connsiteY130" fmla="*/ 0 h 6858000"/>
              <a:gd name="connsiteX131" fmla="*/ 877189 w 7546284"/>
              <a:gd name="connsiteY131" fmla="*/ 0 h 6858000"/>
              <a:gd name="connsiteX132" fmla="*/ 1107718 w 7546284"/>
              <a:gd name="connsiteY132" fmla="*/ 181380 h 6858000"/>
              <a:gd name="connsiteX133" fmla="*/ 1160728 w 7546284"/>
              <a:gd name="connsiteY133" fmla="*/ 625644 h 6858000"/>
              <a:gd name="connsiteX134" fmla="*/ 378241 w 7546284"/>
              <a:gd name="connsiteY134" fmla="*/ 1620167 h 6858000"/>
              <a:gd name="connsiteX135" fmla="*/ 46131 w 7546284"/>
              <a:gd name="connsiteY135" fmla="*/ 1729785 h 6858000"/>
              <a:gd name="connsiteX136" fmla="*/ 0 w 7546284"/>
              <a:gd name="connsiteY136" fmla="*/ 171212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7546284" h="6858000">
                <a:moveTo>
                  <a:pt x="2264262" y="6216488"/>
                </a:moveTo>
                <a:cubicBezTo>
                  <a:pt x="2325038" y="6220902"/>
                  <a:pt x="2385194" y="6242886"/>
                  <a:pt x="2436688" y="6283402"/>
                </a:cubicBezTo>
                <a:lnTo>
                  <a:pt x="3166989" y="6858000"/>
                </a:lnTo>
                <a:lnTo>
                  <a:pt x="1582040" y="6858000"/>
                </a:lnTo>
                <a:lnTo>
                  <a:pt x="1992423" y="6336412"/>
                </a:lnTo>
                <a:cubicBezTo>
                  <a:pt x="2059950" y="6250589"/>
                  <a:pt x="2162969" y="6209133"/>
                  <a:pt x="2264262" y="6216488"/>
                </a:cubicBezTo>
                <a:close/>
                <a:moveTo>
                  <a:pt x="5191673" y="5957087"/>
                </a:moveTo>
                <a:cubicBezTo>
                  <a:pt x="5252449" y="5961501"/>
                  <a:pt x="5312604" y="5983485"/>
                  <a:pt x="5364098" y="6024001"/>
                </a:cubicBezTo>
                <a:lnTo>
                  <a:pt x="6424092" y="6858000"/>
                </a:lnTo>
                <a:lnTo>
                  <a:pt x="4305354" y="6858000"/>
                </a:lnTo>
                <a:lnTo>
                  <a:pt x="4919834" y="6077011"/>
                </a:lnTo>
                <a:cubicBezTo>
                  <a:pt x="4987360" y="5991187"/>
                  <a:pt x="5090380" y="5949732"/>
                  <a:pt x="5191673" y="5957087"/>
                </a:cubicBezTo>
                <a:close/>
                <a:moveTo>
                  <a:pt x="646229" y="4890285"/>
                </a:moveTo>
                <a:cubicBezTo>
                  <a:pt x="707005" y="4894698"/>
                  <a:pt x="767160" y="4916683"/>
                  <a:pt x="818655" y="4957198"/>
                </a:cubicBezTo>
                <a:lnTo>
                  <a:pt x="1896253" y="5805049"/>
                </a:lnTo>
                <a:cubicBezTo>
                  <a:pt x="2033572" y="5913091"/>
                  <a:pt x="2057306" y="6111994"/>
                  <a:pt x="1949263" y="6249313"/>
                </a:cubicBezTo>
                <a:lnTo>
                  <a:pt x="1470351" y="6858000"/>
                </a:lnTo>
                <a:lnTo>
                  <a:pt x="164749" y="6858000"/>
                </a:lnTo>
                <a:lnTo>
                  <a:pt x="1" y="6728377"/>
                </a:lnTo>
                <a:lnTo>
                  <a:pt x="0" y="5486049"/>
                </a:lnTo>
                <a:lnTo>
                  <a:pt x="374390" y="5010208"/>
                </a:lnTo>
                <a:cubicBezTo>
                  <a:pt x="441916" y="4924384"/>
                  <a:pt x="544935" y="4882929"/>
                  <a:pt x="646229" y="4890285"/>
                </a:cubicBezTo>
                <a:close/>
                <a:moveTo>
                  <a:pt x="3534725" y="4669792"/>
                </a:moveTo>
                <a:cubicBezTo>
                  <a:pt x="3595501" y="4674206"/>
                  <a:pt x="3655655" y="4696190"/>
                  <a:pt x="3707150" y="4736706"/>
                </a:cubicBezTo>
                <a:lnTo>
                  <a:pt x="4784749" y="5584557"/>
                </a:lnTo>
                <a:cubicBezTo>
                  <a:pt x="4922067" y="5692599"/>
                  <a:pt x="4945801" y="5891503"/>
                  <a:pt x="4837759" y="6028821"/>
                </a:cubicBezTo>
                <a:lnTo>
                  <a:pt x="4185364" y="6858000"/>
                </a:lnTo>
                <a:lnTo>
                  <a:pt x="3333484" y="6858000"/>
                </a:lnTo>
                <a:lnTo>
                  <a:pt x="2533410" y="6228504"/>
                </a:lnTo>
                <a:cubicBezTo>
                  <a:pt x="2396091" y="6120462"/>
                  <a:pt x="2372357" y="5921557"/>
                  <a:pt x="2480400" y="5784239"/>
                </a:cubicBezTo>
                <a:lnTo>
                  <a:pt x="3262886" y="4789716"/>
                </a:lnTo>
                <a:cubicBezTo>
                  <a:pt x="3330412" y="4703892"/>
                  <a:pt x="3433431" y="4662437"/>
                  <a:pt x="3534725" y="4669792"/>
                </a:cubicBezTo>
                <a:close/>
                <a:moveTo>
                  <a:pt x="6322906" y="4455325"/>
                </a:moveTo>
                <a:cubicBezTo>
                  <a:pt x="6380351" y="4459496"/>
                  <a:pt x="6437208" y="4480276"/>
                  <a:pt x="6485879" y="4518569"/>
                </a:cubicBezTo>
                <a:lnTo>
                  <a:pt x="7432148" y="5263090"/>
                </a:lnTo>
                <a:cubicBezTo>
                  <a:pt x="7561937" y="5365209"/>
                  <a:pt x="7584370" y="5553209"/>
                  <a:pt x="7482252" y="5682998"/>
                </a:cubicBezTo>
                <a:lnTo>
                  <a:pt x="6742666" y="6622994"/>
                </a:lnTo>
                <a:cubicBezTo>
                  <a:pt x="6640548" y="6752784"/>
                  <a:pt x="6452548" y="6775216"/>
                  <a:pt x="6322758" y="6673098"/>
                </a:cubicBezTo>
                <a:lnTo>
                  <a:pt x="5376489" y="5928577"/>
                </a:lnTo>
                <a:cubicBezTo>
                  <a:pt x="5246700" y="5826459"/>
                  <a:pt x="5224267" y="5638459"/>
                  <a:pt x="5326385" y="5508669"/>
                </a:cubicBezTo>
                <a:lnTo>
                  <a:pt x="6065971" y="4568673"/>
                </a:lnTo>
                <a:cubicBezTo>
                  <a:pt x="6117030" y="4503779"/>
                  <a:pt x="6189560" y="4465723"/>
                  <a:pt x="6265548" y="4456656"/>
                </a:cubicBezTo>
                <a:cubicBezTo>
                  <a:pt x="6284545" y="4454389"/>
                  <a:pt x="6303758" y="4453935"/>
                  <a:pt x="6322906" y="4455325"/>
                </a:cubicBezTo>
                <a:close/>
                <a:moveTo>
                  <a:pt x="0" y="4236370"/>
                </a:moveTo>
                <a:lnTo>
                  <a:pt x="306806" y="4477764"/>
                </a:lnTo>
                <a:cubicBezTo>
                  <a:pt x="444124" y="4585806"/>
                  <a:pt x="467858" y="4784709"/>
                  <a:pt x="359816" y="4922028"/>
                </a:cubicBezTo>
                <a:lnTo>
                  <a:pt x="0" y="5379346"/>
                </a:lnTo>
                <a:close/>
                <a:moveTo>
                  <a:pt x="1936144" y="3343588"/>
                </a:moveTo>
                <a:cubicBezTo>
                  <a:pt x="1996921" y="3348001"/>
                  <a:pt x="2057076" y="3369986"/>
                  <a:pt x="2108570" y="3410501"/>
                </a:cubicBezTo>
                <a:lnTo>
                  <a:pt x="3186168" y="4258353"/>
                </a:lnTo>
                <a:cubicBezTo>
                  <a:pt x="3323487" y="4366395"/>
                  <a:pt x="3347220" y="4565299"/>
                  <a:pt x="3239178" y="4702618"/>
                </a:cubicBezTo>
                <a:lnTo>
                  <a:pt x="2456691" y="5697140"/>
                </a:lnTo>
                <a:cubicBezTo>
                  <a:pt x="2348650" y="5834458"/>
                  <a:pt x="2149746" y="5858192"/>
                  <a:pt x="2012427" y="5750150"/>
                </a:cubicBezTo>
                <a:lnTo>
                  <a:pt x="934828" y="4902300"/>
                </a:lnTo>
                <a:cubicBezTo>
                  <a:pt x="797510" y="4794258"/>
                  <a:pt x="773777" y="4595353"/>
                  <a:pt x="881818" y="4458035"/>
                </a:cubicBezTo>
                <a:lnTo>
                  <a:pt x="1664305" y="3463512"/>
                </a:lnTo>
                <a:cubicBezTo>
                  <a:pt x="1731832" y="3377688"/>
                  <a:pt x="1834851" y="3336233"/>
                  <a:pt x="1936144" y="3343588"/>
                </a:cubicBezTo>
                <a:close/>
                <a:moveTo>
                  <a:pt x="4692255" y="3173084"/>
                </a:moveTo>
                <a:cubicBezTo>
                  <a:pt x="4749699" y="3177255"/>
                  <a:pt x="4806555" y="3198034"/>
                  <a:pt x="4855227" y="3236329"/>
                </a:cubicBezTo>
                <a:lnTo>
                  <a:pt x="5967915" y="4111789"/>
                </a:lnTo>
                <a:cubicBezTo>
                  <a:pt x="6097705" y="4213906"/>
                  <a:pt x="6120138" y="4401906"/>
                  <a:pt x="6018019" y="4531696"/>
                </a:cubicBezTo>
                <a:lnTo>
                  <a:pt x="5278434" y="5471692"/>
                </a:lnTo>
                <a:cubicBezTo>
                  <a:pt x="5176316" y="5601482"/>
                  <a:pt x="4988316" y="5623914"/>
                  <a:pt x="4858526" y="5521796"/>
                </a:cubicBezTo>
                <a:lnTo>
                  <a:pt x="3745838" y="4646337"/>
                </a:lnTo>
                <a:cubicBezTo>
                  <a:pt x="3616048" y="4544218"/>
                  <a:pt x="3593615" y="4356219"/>
                  <a:pt x="3695734" y="4226429"/>
                </a:cubicBezTo>
                <a:lnTo>
                  <a:pt x="4435319" y="3286433"/>
                </a:lnTo>
                <a:cubicBezTo>
                  <a:pt x="4486379" y="3221538"/>
                  <a:pt x="4558908" y="3183483"/>
                  <a:pt x="4634896" y="3174416"/>
                </a:cubicBezTo>
                <a:cubicBezTo>
                  <a:pt x="4653893" y="3172149"/>
                  <a:pt x="4673107" y="3171694"/>
                  <a:pt x="4692255" y="3173084"/>
                </a:cubicBezTo>
                <a:close/>
                <a:moveTo>
                  <a:pt x="341430" y="2017383"/>
                </a:moveTo>
                <a:cubicBezTo>
                  <a:pt x="402207" y="2021796"/>
                  <a:pt x="462361" y="2043781"/>
                  <a:pt x="513856" y="2084296"/>
                </a:cubicBezTo>
                <a:lnTo>
                  <a:pt x="1591455" y="2932147"/>
                </a:lnTo>
                <a:cubicBezTo>
                  <a:pt x="1728773" y="3040189"/>
                  <a:pt x="1752506" y="3239092"/>
                  <a:pt x="1644464" y="3376411"/>
                </a:cubicBezTo>
                <a:lnTo>
                  <a:pt x="861978" y="4370934"/>
                </a:lnTo>
                <a:cubicBezTo>
                  <a:pt x="753935" y="4508252"/>
                  <a:pt x="555031" y="4531986"/>
                  <a:pt x="417712" y="4423944"/>
                </a:cubicBezTo>
                <a:lnTo>
                  <a:pt x="0" y="4095289"/>
                </a:lnTo>
                <a:lnTo>
                  <a:pt x="0" y="2225755"/>
                </a:lnTo>
                <a:lnTo>
                  <a:pt x="69592" y="2137307"/>
                </a:lnTo>
                <a:cubicBezTo>
                  <a:pt x="137118" y="2051483"/>
                  <a:pt x="240137" y="2010028"/>
                  <a:pt x="341430" y="2017383"/>
                </a:cubicBezTo>
                <a:close/>
                <a:moveTo>
                  <a:pt x="3085155" y="1845450"/>
                </a:moveTo>
                <a:cubicBezTo>
                  <a:pt x="3142598" y="1849621"/>
                  <a:pt x="3199454" y="1870401"/>
                  <a:pt x="3248125" y="1908695"/>
                </a:cubicBezTo>
                <a:lnTo>
                  <a:pt x="4360814" y="2784153"/>
                </a:lnTo>
                <a:cubicBezTo>
                  <a:pt x="4490604" y="2886272"/>
                  <a:pt x="4513036" y="3074270"/>
                  <a:pt x="4410918" y="3204060"/>
                </a:cubicBezTo>
                <a:lnTo>
                  <a:pt x="3671333" y="4144056"/>
                </a:lnTo>
                <a:cubicBezTo>
                  <a:pt x="3569214" y="4273846"/>
                  <a:pt x="3381215" y="4296278"/>
                  <a:pt x="3251425" y="4194160"/>
                </a:cubicBezTo>
                <a:lnTo>
                  <a:pt x="2138738" y="3318701"/>
                </a:lnTo>
                <a:cubicBezTo>
                  <a:pt x="2008949" y="3216583"/>
                  <a:pt x="1986516" y="3028584"/>
                  <a:pt x="2088634" y="2898794"/>
                </a:cubicBezTo>
                <a:lnTo>
                  <a:pt x="2828221" y="1958799"/>
                </a:lnTo>
                <a:cubicBezTo>
                  <a:pt x="2879279" y="1893904"/>
                  <a:pt x="2951809" y="1855848"/>
                  <a:pt x="3027797" y="1846782"/>
                </a:cubicBezTo>
                <a:cubicBezTo>
                  <a:pt x="3046794" y="1844514"/>
                  <a:pt x="3066007" y="1844059"/>
                  <a:pt x="3085155" y="1845450"/>
                </a:cubicBezTo>
                <a:close/>
                <a:moveTo>
                  <a:pt x="1498590" y="546851"/>
                </a:moveTo>
                <a:cubicBezTo>
                  <a:pt x="1556034" y="551023"/>
                  <a:pt x="1612891" y="571802"/>
                  <a:pt x="1661562" y="610096"/>
                </a:cubicBezTo>
                <a:lnTo>
                  <a:pt x="2736389" y="1455766"/>
                </a:lnTo>
                <a:cubicBezTo>
                  <a:pt x="2866178" y="1557885"/>
                  <a:pt x="2888611" y="1745884"/>
                  <a:pt x="2786493" y="1875674"/>
                </a:cubicBezTo>
                <a:lnTo>
                  <a:pt x="2046907" y="2815670"/>
                </a:lnTo>
                <a:cubicBezTo>
                  <a:pt x="1944789" y="2945460"/>
                  <a:pt x="1756790" y="2967891"/>
                  <a:pt x="1626999" y="2865774"/>
                </a:cubicBezTo>
                <a:lnTo>
                  <a:pt x="552173" y="2020104"/>
                </a:lnTo>
                <a:cubicBezTo>
                  <a:pt x="422383" y="1917986"/>
                  <a:pt x="399951" y="1729986"/>
                  <a:pt x="502069" y="1600196"/>
                </a:cubicBezTo>
                <a:lnTo>
                  <a:pt x="1241654" y="660200"/>
                </a:lnTo>
                <a:cubicBezTo>
                  <a:pt x="1305478" y="579081"/>
                  <a:pt x="1402849" y="539899"/>
                  <a:pt x="1498590" y="546851"/>
                </a:cubicBezTo>
                <a:close/>
                <a:moveTo>
                  <a:pt x="4348624" y="347467"/>
                </a:moveTo>
                <a:cubicBezTo>
                  <a:pt x="4409400" y="351880"/>
                  <a:pt x="4469555" y="373865"/>
                  <a:pt x="4521050" y="414381"/>
                </a:cubicBezTo>
                <a:lnTo>
                  <a:pt x="5598648" y="1262232"/>
                </a:lnTo>
                <a:cubicBezTo>
                  <a:pt x="5735967" y="1370273"/>
                  <a:pt x="5759700" y="1569177"/>
                  <a:pt x="5651658" y="1706496"/>
                </a:cubicBezTo>
                <a:lnTo>
                  <a:pt x="4869170" y="2701018"/>
                </a:lnTo>
                <a:cubicBezTo>
                  <a:pt x="4761129" y="2838336"/>
                  <a:pt x="4562225" y="2862070"/>
                  <a:pt x="4424906" y="2754028"/>
                </a:cubicBezTo>
                <a:lnTo>
                  <a:pt x="3347308" y="1906178"/>
                </a:lnTo>
                <a:cubicBezTo>
                  <a:pt x="3209989" y="1798136"/>
                  <a:pt x="3186256" y="1599233"/>
                  <a:pt x="3294298" y="1461914"/>
                </a:cubicBezTo>
                <a:lnTo>
                  <a:pt x="4076785" y="467391"/>
                </a:lnTo>
                <a:cubicBezTo>
                  <a:pt x="4130805" y="398732"/>
                  <a:pt x="4207542" y="358469"/>
                  <a:pt x="4287938" y="348876"/>
                </a:cubicBezTo>
                <a:cubicBezTo>
                  <a:pt x="4308037" y="346478"/>
                  <a:pt x="4328365" y="345996"/>
                  <a:pt x="4348624" y="347467"/>
                </a:cubicBezTo>
                <a:close/>
                <a:moveTo>
                  <a:pt x="4416909" y="0"/>
                </a:moveTo>
                <a:lnTo>
                  <a:pt x="5965634" y="0"/>
                </a:lnTo>
                <a:lnTo>
                  <a:pt x="6447630" y="379232"/>
                </a:lnTo>
                <a:cubicBezTo>
                  <a:pt x="6529294" y="443486"/>
                  <a:pt x="6543408" y="561774"/>
                  <a:pt x="6479155" y="643438"/>
                </a:cubicBezTo>
                <a:lnTo>
                  <a:pt x="6013807" y="1234885"/>
                </a:lnTo>
                <a:cubicBezTo>
                  <a:pt x="5949553" y="1316550"/>
                  <a:pt x="5831264" y="1330665"/>
                  <a:pt x="5749601" y="1266411"/>
                </a:cubicBezTo>
                <a:lnTo>
                  <a:pt x="4456219" y="248782"/>
                </a:lnTo>
                <a:cubicBezTo>
                  <a:pt x="4394971" y="200592"/>
                  <a:pt x="4371720" y="122008"/>
                  <a:pt x="4391029" y="51275"/>
                </a:cubicBezTo>
                <a:close/>
                <a:moveTo>
                  <a:pt x="1817800" y="0"/>
                </a:moveTo>
                <a:lnTo>
                  <a:pt x="4046224" y="0"/>
                </a:lnTo>
                <a:lnTo>
                  <a:pt x="4081471" y="51172"/>
                </a:lnTo>
                <a:cubicBezTo>
                  <a:pt x="4141013" y="159130"/>
                  <a:pt x="4134106" y="296761"/>
                  <a:pt x="4053074" y="399750"/>
                </a:cubicBezTo>
                <a:lnTo>
                  <a:pt x="3270587" y="1394273"/>
                </a:lnTo>
                <a:cubicBezTo>
                  <a:pt x="3162545" y="1531592"/>
                  <a:pt x="2963643" y="1555325"/>
                  <a:pt x="2826323" y="1447282"/>
                </a:cubicBezTo>
                <a:lnTo>
                  <a:pt x="1748726" y="599432"/>
                </a:lnTo>
                <a:cubicBezTo>
                  <a:pt x="1611407" y="491390"/>
                  <a:pt x="1587673" y="292486"/>
                  <a:pt x="1695715" y="155167"/>
                </a:cubicBezTo>
                <a:close/>
                <a:moveTo>
                  <a:pt x="966033" y="0"/>
                </a:moveTo>
                <a:lnTo>
                  <a:pt x="1697813" y="0"/>
                </a:lnTo>
                <a:lnTo>
                  <a:pt x="1613641" y="106980"/>
                </a:lnTo>
                <a:cubicBezTo>
                  <a:pt x="1505599" y="244298"/>
                  <a:pt x="1306696" y="268032"/>
                  <a:pt x="1169377" y="159990"/>
                </a:cubicBezTo>
                <a:close/>
                <a:moveTo>
                  <a:pt x="1" y="0"/>
                </a:moveTo>
                <a:lnTo>
                  <a:pt x="877189" y="0"/>
                </a:lnTo>
                <a:lnTo>
                  <a:pt x="1107718" y="181380"/>
                </a:lnTo>
                <a:cubicBezTo>
                  <a:pt x="1245036" y="289422"/>
                  <a:pt x="1268770" y="488326"/>
                  <a:pt x="1160728" y="625644"/>
                </a:cubicBezTo>
                <a:lnTo>
                  <a:pt x="378241" y="1620167"/>
                </a:lnTo>
                <a:cubicBezTo>
                  <a:pt x="297210" y="1723156"/>
                  <a:pt x="165068" y="1762253"/>
                  <a:pt x="46131" y="1729785"/>
                </a:cubicBezTo>
                <a:lnTo>
                  <a:pt x="0" y="1712123"/>
                </a:lnTo>
                <a:close/>
              </a:path>
            </a:pathLst>
          </a:custGeom>
        </p:spPr>
      </p:pic>
      <p:sp>
        <p:nvSpPr>
          <p:cNvPr id="15" name="Freeform: Shape 14"/>
          <p:cNvSpPr/>
          <p:nvPr/>
        </p:nvSpPr>
        <p:spPr>
          <a:xfrm>
            <a:off x="4610911" y="43543"/>
            <a:ext cx="7581089" cy="6731874"/>
          </a:xfrm>
          <a:custGeom>
            <a:avLst/>
            <a:gdLst>
              <a:gd name="connsiteX0" fmla="*/ 1205043 w 7638269"/>
              <a:gd name="connsiteY0" fmla="*/ 0 h 6858000"/>
              <a:gd name="connsiteX1" fmla="*/ 7638269 w 7638269"/>
              <a:gd name="connsiteY1" fmla="*/ 0 h 6858000"/>
              <a:gd name="connsiteX2" fmla="*/ 7638269 w 7638269"/>
              <a:gd name="connsiteY2" fmla="*/ 6858000 h 6858000"/>
              <a:gd name="connsiteX3" fmla="*/ 1818732 w 7638269"/>
              <a:gd name="connsiteY3" fmla="*/ 6858000 h 6858000"/>
              <a:gd name="connsiteX4" fmla="*/ 2663208 w 7638269"/>
              <a:gd name="connsiteY4" fmla="*/ 5779162 h 6858000"/>
              <a:gd name="connsiteX5" fmla="*/ 2595536 w 7638269"/>
              <a:gd name="connsiteY5" fmla="*/ 5223808 h 6858000"/>
              <a:gd name="connsiteX6" fmla="*/ 1527734 w 7638269"/>
              <a:gd name="connsiteY6" fmla="*/ 4387971 h 6858000"/>
              <a:gd name="connsiteX7" fmla="*/ 1465525 w 7638269"/>
              <a:gd name="connsiteY7" fmla="*/ 4364331 h 6858000"/>
              <a:gd name="connsiteX8" fmla="*/ 1397790 w 7638269"/>
              <a:gd name="connsiteY8" fmla="*/ 4321517 h 6858000"/>
              <a:gd name="connsiteX9" fmla="*/ 1219577 w 7638269"/>
              <a:gd name="connsiteY9" fmla="*/ 4182018 h 6858000"/>
              <a:gd name="connsiteX10" fmla="*/ 1209104 w 7638269"/>
              <a:gd name="connsiteY10" fmla="*/ 4178038 h 6858000"/>
              <a:gd name="connsiteX11" fmla="*/ 1205043 w 7638269"/>
              <a:gd name="connsiteY11" fmla="*/ 4177355 h 6858000"/>
              <a:gd name="connsiteX12" fmla="*/ 1205043 w 7638269"/>
              <a:gd name="connsiteY12" fmla="*/ 4170642 h 6858000"/>
              <a:gd name="connsiteX13" fmla="*/ 151775 w 7638269"/>
              <a:gd name="connsiteY13" fmla="*/ 3346181 h 6858000"/>
              <a:gd name="connsiteX14" fmla="*/ 84103 w 7638269"/>
              <a:gd name="connsiteY14" fmla="*/ 2790827 h 6858000"/>
              <a:gd name="connsiteX15" fmla="*/ 257068 w 7638269"/>
              <a:gd name="connsiteY15" fmla="*/ 2569861 h 6858000"/>
              <a:gd name="connsiteX16" fmla="*/ 303370 w 7638269"/>
              <a:gd name="connsiteY16" fmla="*/ 2521593 h 6858000"/>
              <a:gd name="connsiteX17" fmla="*/ 1177693 w 7638269"/>
              <a:gd name="connsiteY17" fmla="*/ 1404624 h 6858000"/>
              <a:gd name="connsiteX18" fmla="*/ 1186862 w 7638269"/>
              <a:gd name="connsiteY18" fmla="*/ 1395065 h 6858000"/>
              <a:gd name="connsiteX19" fmla="*/ 1205043 w 7638269"/>
              <a:gd name="connsiteY19" fmla="*/ 1382475 h 6858000"/>
              <a:gd name="connsiteX20" fmla="*/ 1205043 w 7638269"/>
              <a:gd name="connsiteY20" fmla="*/ 1369683 h 6858000"/>
              <a:gd name="connsiteX21" fmla="*/ 1609885 w 7638269"/>
              <a:gd name="connsiteY21" fmla="*/ 852488 h 6858000"/>
              <a:gd name="connsiteX22" fmla="*/ 1540612 w 7638269"/>
              <a:gd name="connsiteY22" fmla="*/ 283996 h 6858000"/>
              <a:gd name="connsiteX23" fmla="*/ 1205043 w 7638269"/>
              <a:gd name="connsiteY23" fmla="*/ 213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38269" h="6858000">
                <a:moveTo>
                  <a:pt x="1205043" y="0"/>
                </a:moveTo>
                <a:lnTo>
                  <a:pt x="7638269" y="0"/>
                </a:lnTo>
                <a:lnTo>
                  <a:pt x="7638269" y="6858000"/>
                </a:lnTo>
                <a:lnTo>
                  <a:pt x="1818732" y="6858000"/>
                </a:lnTo>
                <a:lnTo>
                  <a:pt x="2663208" y="5779162"/>
                </a:lnTo>
                <a:cubicBezTo>
                  <a:pt x="2797877" y="5607119"/>
                  <a:pt x="2767580" y="5358478"/>
                  <a:pt x="2595536" y="5223808"/>
                </a:cubicBezTo>
                <a:lnTo>
                  <a:pt x="1527734" y="4387971"/>
                </a:lnTo>
                <a:lnTo>
                  <a:pt x="1465525" y="4364331"/>
                </a:lnTo>
                <a:cubicBezTo>
                  <a:pt x="1441998" y="4352607"/>
                  <a:pt x="1419296" y="4338351"/>
                  <a:pt x="1397790" y="4321517"/>
                </a:cubicBezTo>
                <a:lnTo>
                  <a:pt x="1219577" y="4182018"/>
                </a:lnTo>
                <a:lnTo>
                  <a:pt x="1209104" y="4178038"/>
                </a:lnTo>
                <a:lnTo>
                  <a:pt x="1205043" y="4177355"/>
                </a:lnTo>
                <a:lnTo>
                  <a:pt x="1205043" y="4170642"/>
                </a:lnTo>
                <a:lnTo>
                  <a:pt x="151775" y="3346181"/>
                </a:lnTo>
                <a:cubicBezTo>
                  <a:pt x="-20269" y="3211511"/>
                  <a:pt x="-50566" y="2962871"/>
                  <a:pt x="84103" y="2790827"/>
                </a:cubicBezTo>
                <a:lnTo>
                  <a:pt x="257068" y="2569861"/>
                </a:lnTo>
                <a:lnTo>
                  <a:pt x="303370" y="2521593"/>
                </a:lnTo>
                <a:lnTo>
                  <a:pt x="1177693" y="1404624"/>
                </a:lnTo>
                <a:lnTo>
                  <a:pt x="1186862" y="1395065"/>
                </a:lnTo>
                <a:lnTo>
                  <a:pt x="1205043" y="1382475"/>
                </a:lnTo>
                <a:lnTo>
                  <a:pt x="1205043" y="1369683"/>
                </a:lnTo>
                <a:lnTo>
                  <a:pt x="1609885" y="852488"/>
                </a:lnTo>
                <a:cubicBezTo>
                  <a:pt x="1747740" y="676375"/>
                  <a:pt x="1716726" y="421852"/>
                  <a:pt x="1540612" y="283996"/>
                </a:cubicBezTo>
                <a:lnTo>
                  <a:pt x="1205043" y="21325"/>
                </a:lnTo>
                <a:close/>
              </a:path>
            </a:pathLst>
          </a:custGeom>
          <a:no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pic>
        <p:nvPicPr>
          <p:cNvPr id="57" name="Picture 56" descr="A green and black logo&#10;&#10;Description automatically generate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6282" y="483782"/>
            <a:ext cx="2621698" cy="3474801"/>
          </a:xfrm>
          <a:prstGeom prst="rect">
            <a:avLst/>
          </a:prstGeom>
        </p:spPr>
      </p:pic>
      <p:pic>
        <p:nvPicPr>
          <p:cNvPr id="18" name="Picture 17" descr="A green and orange logo&#10;&#10;Description automatically generated"/>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9375" y="1050511"/>
            <a:ext cx="2787259" cy="2378489"/>
          </a:xfrm>
          <a:prstGeom prst="rect">
            <a:avLst/>
          </a:prstGeom>
        </p:spPr>
      </p:pic>
      <p:grpSp>
        <p:nvGrpSpPr>
          <p:cNvPr id="60" name="Group 59"/>
          <p:cNvGrpSpPr/>
          <p:nvPr/>
        </p:nvGrpSpPr>
        <p:grpSpPr>
          <a:xfrm>
            <a:off x="5340669" y="2911875"/>
            <a:ext cx="6677299" cy="3113540"/>
            <a:chOff x="6122987" y="3072283"/>
            <a:chExt cx="5678742" cy="1067031"/>
          </a:xfrm>
        </p:grpSpPr>
        <p:sp>
          <p:nvSpPr>
            <p:cNvPr id="59" name="Rectangle: Rounded Corners 58"/>
            <p:cNvSpPr/>
            <p:nvPr/>
          </p:nvSpPr>
          <p:spPr>
            <a:xfrm rot="153353">
              <a:off x="7741058" y="3824625"/>
              <a:ext cx="3751694" cy="287724"/>
            </a:xfrm>
            <a:prstGeom prst="roundRect">
              <a:avLst/>
            </a:prstGeom>
            <a:solidFill>
              <a:schemeClr val="tx1">
                <a:alpha val="30000"/>
              </a:schemeClr>
            </a:solidFill>
            <a:ln>
              <a:noFill/>
            </a:ln>
            <a:effectLst>
              <a:outerShdw blurRad="50800" dist="50800" dir="5400000" algn="ctr" rotWithShape="0">
                <a:srgbClr val="000000">
                  <a:alpha val="35000"/>
                </a:srgbClr>
              </a:outerShdw>
              <a:softEdge rad="1651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8" name="Rectangle: Rounded Corners 57"/>
            <p:cNvSpPr/>
            <p:nvPr/>
          </p:nvSpPr>
          <p:spPr>
            <a:xfrm>
              <a:off x="6122987" y="3072283"/>
              <a:ext cx="5678742" cy="1067031"/>
            </a:xfrm>
            <a:prstGeom prst="roundRect">
              <a:avLst/>
            </a:prstGeom>
            <a:solidFill>
              <a:srgbClr val="BCFBAF"/>
            </a:solidFill>
            <a:ln>
              <a:noFill/>
            </a:ln>
            <a:effectLst>
              <a:softEdge rad="101600"/>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i="1" dirty="0">
                  <a:solidFill>
                    <a:srgbClr val="002060"/>
                  </a:solidFill>
                </a:rPr>
                <a:t>NGEL Submissions on CERC Suo Moto order in Petition no. 9/SM/2025 </a:t>
              </a:r>
            </a:p>
            <a:p>
              <a:pPr algn="ctr"/>
              <a:r>
                <a:rPr lang="en-US" sz="2400" b="1" i="1" dirty="0">
                  <a:solidFill>
                    <a:srgbClr val="002060"/>
                  </a:solidFill>
                </a:rPr>
                <a:t>regarding determination of value of “X” for computation of deviation for wind and solar (WS) seller</a:t>
              </a:r>
              <a:endParaRPr lang="en-IN" sz="2000" b="1" dirty="0">
                <a:solidFill>
                  <a:srgbClr val="002060"/>
                </a:solidFill>
              </a:endParaRPr>
            </a:p>
          </p:txBody>
        </p:sp>
      </p:grpSp>
    </p:spTree>
    <p:extLst>
      <p:ext uri="{BB962C8B-B14F-4D97-AF65-F5344CB8AC3E}">
        <p14:creationId xmlns:p14="http://schemas.microsoft.com/office/powerpoint/2010/main" val="1976397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435606" y="43696"/>
            <a:ext cx="6060693" cy="576262"/>
          </a:xfrm>
        </p:spPr>
        <p:txBody>
          <a:bodyPr/>
          <a:lstStyle/>
          <a:p>
            <a:r>
              <a:rPr lang="en-US" sz="2000" b="1" dirty="0">
                <a:latin typeface="Arial" panose="020B0604020202020204" pitchFamily="34" charset="0"/>
                <a:cs typeface="Arial" panose="020B0604020202020204" pitchFamily="34" charset="0"/>
              </a:rPr>
              <a:t>Proposed in Suo Moto order : </a:t>
            </a:r>
          </a:p>
        </p:txBody>
      </p:sp>
      <p:sp>
        <p:nvSpPr>
          <p:cNvPr id="7" name="Content Placeholder 6"/>
          <p:cNvSpPr>
            <a:spLocks noGrp="1"/>
          </p:cNvSpPr>
          <p:nvPr>
            <p:ph sz="half" idx="2"/>
          </p:nvPr>
        </p:nvSpPr>
        <p:spPr>
          <a:xfrm>
            <a:off x="195942" y="996168"/>
            <a:ext cx="11672970" cy="5675219"/>
          </a:xfrm>
        </p:spPr>
        <p:txBody>
          <a:bodyPr>
            <a:normAutofit fontScale="92500" lnSpcReduction="10000"/>
          </a:bodyPr>
          <a:lstStyle/>
          <a:p>
            <a:pPr marL="0" indent="0" algn="just">
              <a:buClr>
                <a:schemeClr val="tx1"/>
              </a:buClr>
              <a:buSzPct val="100000"/>
              <a:buNone/>
            </a:pPr>
            <a:r>
              <a:rPr lang="en-US" sz="1600" b="1" i="1" dirty="0">
                <a:solidFill>
                  <a:schemeClr val="tx1"/>
                </a:solidFill>
                <a:latin typeface="Arial" panose="020B0604020202020204" pitchFamily="34" charset="0"/>
                <a:cs typeface="Arial" panose="020B0604020202020204" pitchFamily="34" charset="0"/>
              </a:rPr>
              <a:t>	Clause (4) of Regulation 8 </a:t>
            </a:r>
            <a:r>
              <a:rPr lang="en-US" sz="1600" i="1" dirty="0">
                <a:solidFill>
                  <a:schemeClr val="tx1"/>
                </a:solidFill>
                <a:latin typeface="Arial" panose="020B0604020202020204" pitchFamily="34" charset="0"/>
                <a:cs typeface="Arial" panose="020B0604020202020204" pitchFamily="34" charset="0"/>
              </a:rPr>
              <a:t>of the DSM Regulations, 2024, the revenue-neutral tolerance band for Solar/ Wind-Solar Hybrid 	Generating Stations will reduce from +/- 10% to +/- 5% and for Wind Generating Stations it will reduce from +/- 15% to +/- 10%            	from 01.04.2026 onwards.</a:t>
            </a:r>
          </a:p>
          <a:p>
            <a:pPr marL="361950" indent="0" algn="just">
              <a:buClr>
                <a:schemeClr val="tx1"/>
              </a:buClr>
              <a:buNone/>
            </a:pPr>
            <a:r>
              <a:rPr lang="en-US" sz="1600" b="1" i="1" dirty="0">
                <a:solidFill>
                  <a:schemeClr val="tx1"/>
                </a:solidFill>
                <a:latin typeface="Arial" panose="020B0604020202020204" pitchFamily="34" charset="0"/>
                <a:cs typeface="Arial" panose="020B0604020202020204" pitchFamily="34" charset="0"/>
              </a:rPr>
              <a:t>Clause (2)(b) of Regulation 6</a:t>
            </a:r>
            <a:r>
              <a:rPr lang="en-US" sz="1600" i="1" dirty="0">
                <a:solidFill>
                  <a:schemeClr val="tx1"/>
                </a:solidFill>
                <a:latin typeface="Arial" panose="020B0604020202020204" pitchFamily="34" charset="0"/>
                <a:cs typeface="Arial" panose="020B0604020202020204" pitchFamily="34" charset="0"/>
              </a:rPr>
              <a:t> stipulates that the deviation in a time block for WS Sellers (</a:t>
            </a:r>
            <a:r>
              <a:rPr lang="en-US" sz="1600" i="1" dirty="0" err="1">
                <a:solidFill>
                  <a:schemeClr val="tx1"/>
                </a:solidFill>
                <a:latin typeface="Arial" panose="020B0604020202020204" pitchFamily="34" charset="0"/>
                <a:cs typeface="Arial" panose="020B0604020202020204" pitchFamily="34" charset="0"/>
              </a:rPr>
              <a:t>D</a:t>
            </a:r>
            <a:r>
              <a:rPr lang="en-US" sz="1400" i="1" dirty="0" err="1">
                <a:solidFill>
                  <a:schemeClr val="tx1"/>
                </a:solidFill>
                <a:latin typeface="Arial" panose="020B0604020202020204" pitchFamily="34" charset="0"/>
                <a:cs typeface="Arial" panose="020B0604020202020204" pitchFamily="34" charset="0"/>
              </a:rPr>
              <a:t>ws</a:t>
            </a:r>
            <a:r>
              <a:rPr lang="en-US" sz="1600" i="1" dirty="0">
                <a:solidFill>
                  <a:schemeClr val="tx1"/>
                </a:solidFill>
                <a:latin typeface="Arial" panose="020B0604020202020204" pitchFamily="34" charset="0"/>
                <a:cs typeface="Arial" panose="020B0604020202020204" pitchFamily="34" charset="0"/>
              </a:rPr>
              <a:t>) (in %) shall be computed for the period from 01.04.2026 onwards, as per the following formula: </a:t>
            </a:r>
          </a:p>
          <a:p>
            <a:pPr marL="361950" indent="0" algn="just">
              <a:buNone/>
            </a:pPr>
            <a:endParaRPr lang="en-US" sz="1600" i="1" dirty="0">
              <a:latin typeface="Arial" panose="020B0604020202020204" pitchFamily="34" charset="0"/>
              <a:cs typeface="Arial" panose="020B0604020202020204" pitchFamily="34" charset="0"/>
            </a:endParaRPr>
          </a:p>
          <a:p>
            <a:pPr marL="361950" indent="0" algn="just">
              <a:buNone/>
            </a:pPr>
            <a:endParaRPr lang="en-US" sz="1600" i="1" dirty="0">
              <a:latin typeface="Arial" panose="020B0604020202020204" pitchFamily="34" charset="0"/>
              <a:cs typeface="Arial" panose="020B0604020202020204" pitchFamily="34" charset="0"/>
            </a:endParaRPr>
          </a:p>
          <a:p>
            <a:pPr marL="361950" indent="0" algn="just">
              <a:buNone/>
            </a:pPr>
            <a:endParaRPr lang="en-US" sz="1600" i="1" dirty="0">
              <a:latin typeface="Arial" panose="020B0604020202020204" pitchFamily="34" charset="0"/>
              <a:cs typeface="Arial" panose="020B0604020202020204" pitchFamily="34" charset="0"/>
            </a:endParaRPr>
          </a:p>
          <a:p>
            <a:pPr marL="361950" indent="0" algn="just">
              <a:buNone/>
            </a:pPr>
            <a:endParaRPr lang="en-US" sz="1600" i="1" dirty="0">
              <a:latin typeface="Arial" panose="020B0604020202020204" pitchFamily="34" charset="0"/>
              <a:cs typeface="Arial" panose="020B0604020202020204" pitchFamily="34" charset="0"/>
            </a:endParaRPr>
          </a:p>
          <a:p>
            <a:pPr marL="361950" indent="0" algn="just">
              <a:buNone/>
            </a:pPr>
            <a:endParaRPr lang="en-US" sz="1600" i="1" dirty="0">
              <a:latin typeface="Arial" panose="020B0604020202020204" pitchFamily="34" charset="0"/>
              <a:cs typeface="Arial" panose="020B0604020202020204" pitchFamily="34" charset="0"/>
            </a:endParaRPr>
          </a:p>
          <a:p>
            <a:pPr marL="361950" indent="0" algn="just">
              <a:buNone/>
            </a:pPr>
            <a:endParaRPr lang="en-US" sz="200" i="1" dirty="0">
              <a:latin typeface="Arial" panose="020B0604020202020204" pitchFamily="34" charset="0"/>
              <a:cs typeface="Arial" panose="020B0604020202020204" pitchFamily="34" charset="0"/>
            </a:endParaRPr>
          </a:p>
          <a:p>
            <a:pPr marL="361950" indent="0" algn="just">
              <a:buNone/>
            </a:pPr>
            <a:r>
              <a:rPr lang="en-US" sz="1600" i="1" dirty="0">
                <a:latin typeface="Arial" panose="020B0604020202020204" pitchFamily="34" charset="0"/>
                <a:cs typeface="Arial" panose="020B0604020202020204" pitchFamily="34" charset="0"/>
              </a:rPr>
              <a:t>Further, Hon’ble Commission has proposed the following points for amendment in DSM Regulations 2024: </a:t>
            </a:r>
          </a:p>
          <a:p>
            <a:pPr marL="361950" indent="0" algn="just">
              <a:buNone/>
            </a:pPr>
            <a:r>
              <a:rPr lang="en-US" sz="1600" i="1" dirty="0">
                <a:latin typeface="Arial" panose="020B0604020202020204" pitchFamily="34" charset="0"/>
                <a:cs typeface="Arial" panose="020B0604020202020204" pitchFamily="34" charset="0"/>
              </a:rPr>
              <a:t> (a) All existing Wind and Solar (WS) Projects shall be treated at par with General Sellers from 01.04.2031 onwards. </a:t>
            </a:r>
          </a:p>
          <a:p>
            <a:pPr marL="361950" indent="0" algn="just">
              <a:buNone/>
            </a:pPr>
            <a:r>
              <a:rPr lang="en-US" sz="1600" i="1" dirty="0">
                <a:latin typeface="Arial" panose="020B0604020202020204" pitchFamily="34" charset="0"/>
                <a:cs typeface="Arial" panose="020B0604020202020204" pitchFamily="34" charset="0"/>
              </a:rPr>
              <a:t> (b) </a:t>
            </a:r>
            <a:r>
              <a:rPr lang="en-US" sz="1600" b="1" i="1" dirty="0">
                <a:latin typeface="Arial" panose="020B0604020202020204" pitchFamily="34" charset="0"/>
                <a:cs typeface="Arial" panose="020B0604020202020204" pitchFamily="34" charset="0"/>
              </a:rPr>
              <a:t>All new Wind and Solar (WS) projects, with tendering or bid submission dates on or after 01.04.2026, shall be treated at par with General Sellers. </a:t>
            </a:r>
          </a:p>
          <a:p>
            <a:pPr marL="361950" indent="0" algn="just">
              <a:buNone/>
            </a:pPr>
            <a:r>
              <a:rPr lang="en-US" sz="1600" i="1" dirty="0">
                <a:latin typeface="Arial" panose="020B0604020202020204" pitchFamily="34" charset="0"/>
                <a:cs typeface="Arial" panose="020B0604020202020204" pitchFamily="34" charset="0"/>
              </a:rPr>
              <a:t> (c) Further, to address the growing concerns regarding grid stability, </a:t>
            </a:r>
            <a:r>
              <a:rPr lang="en-US" sz="1600" b="1" i="1" dirty="0">
                <a:latin typeface="Arial" panose="020B0604020202020204" pitchFamily="34" charset="0"/>
                <a:cs typeface="Arial" panose="020B0604020202020204" pitchFamily="34" charset="0"/>
              </a:rPr>
              <a:t>no payment shall be made to the existing Wind and Solar (WS) Sellers for any over-injection during periods </a:t>
            </a:r>
            <a:r>
              <a:rPr lang="en-US" sz="1600" i="1" dirty="0">
                <a:latin typeface="Arial" panose="020B0604020202020204" pitchFamily="34" charset="0"/>
                <a:cs typeface="Arial" panose="020B0604020202020204" pitchFamily="34" charset="0"/>
              </a:rPr>
              <a:t>when the system frequency is at or above 50.05 Hz. This measure is necessitated as renewable capacity is being rapidly commissioned into the grid, and challenges in real-time grid operations are becoming more prominent. In this context, there is an urgent need to curb over-injection by the existing WS generators in the interest of grid security, particularly in view of the anticipated large-scale penetration of renewable energy in the near future. </a:t>
            </a:r>
            <a:endParaRPr lang="en-IN" sz="1600" i="1" dirty="0">
              <a:latin typeface="Arial" panose="020B0604020202020204" pitchFamily="34" charset="0"/>
              <a:cs typeface="Arial" panose="020B0604020202020204" pitchFamily="34" charset="0"/>
            </a:endParaRPr>
          </a:p>
        </p:txBody>
      </p:sp>
      <p:pic>
        <p:nvPicPr>
          <p:cNvPr id="5" name="Picture 2" descr="A green and white rectangle with a globe and leaf&#10;&#10;Description automatically generated">
            <a:extLst>
              <a:ext uri="{FF2B5EF4-FFF2-40B4-BE49-F238E27FC236}">
                <a16:creationId xmlns:a16="http://schemas.microsoft.com/office/drawing/2014/main" id="{A2D8CA4B-B8C4-1641-680B-C2F46B6226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35" r="-1" b="6108"/>
          <a:stretch/>
        </p:blipFill>
        <p:spPr bwMode="auto">
          <a:xfrm>
            <a:off x="78917" y="43696"/>
            <a:ext cx="2234125" cy="63384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FA36CAB1-3AEB-4003-A111-58076DA65D84}"/>
              </a:ext>
            </a:extLst>
          </p:cNvPr>
          <p:cNvPicPr>
            <a:picLocks noChangeAspect="1"/>
          </p:cNvPicPr>
          <p:nvPr/>
        </p:nvPicPr>
        <p:blipFill>
          <a:blip r:embed="rId3"/>
          <a:stretch>
            <a:fillRect/>
          </a:stretch>
        </p:blipFill>
        <p:spPr>
          <a:xfrm>
            <a:off x="1967204" y="2267808"/>
            <a:ext cx="8257592" cy="429208"/>
          </a:xfrm>
          <a:prstGeom prst="rect">
            <a:avLst/>
          </a:prstGeom>
        </p:spPr>
      </p:pic>
      <p:graphicFrame>
        <p:nvGraphicFramePr>
          <p:cNvPr id="26" name="Table 25">
            <a:extLst>
              <a:ext uri="{FF2B5EF4-FFF2-40B4-BE49-F238E27FC236}">
                <a16:creationId xmlns:a16="http://schemas.microsoft.com/office/drawing/2014/main" id="{42331F70-861F-4DD2-B1A9-99578E8EE3FF}"/>
              </a:ext>
            </a:extLst>
          </p:cNvPr>
          <p:cNvGraphicFramePr>
            <a:graphicFrameLocks noGrp="1"/>
          </p:cNvGraphicFramePr>
          <p:nvPr/>
        </p:nvGraphicFramePr>
        <p:xfrm>
          <a:off x="3963955" y="2763391"/>
          <a:ext cx="4264090" cy="1331217"/>
        </p:xfrm>
        <a:graphic>
          <a:graphicData uri="http://schemas.openxmlformats.org/drawingml/2006/table">
            <a:tbl>
              <a:tblPr firstRow="1" firstCol="1" bandRow="1">
                <a:effectLst/>
                <a:tableStyleId>{5C22544A-7EE6-4342-B048-85BDC9FD1C3A}</a:tableStyleId>
              </a:tblPr>
              <a:tblGrid>
                <a:gridCol w="2623457">
                  <a:extLst>
                    <a:ext uri="{9D8B030D-6E8A-4147-A177-3AD203B41FA5}">
                      <a16:colId xmlns:a16="http://schemas.microsoft.com/office/drawing/2014/main" val="153835711"/>
                    </a:ext>
                  </a:extLst>
                </a:gridCol>
                <a:gridCol w="1640633">
                  <a:extLst>
                    <a:ext uri="{9D8B030D-6E8A-4147-A177-3AD203B41FA5}">
                      <a16:colId xmlns:a16="http://schemas.microsoft.com/office/drawing/2014/main" val="3776161801"/>
                    </a:ext>
                  </a:extLst>
                </a:gridCol>
              </a:tblGrid>
              <a:tr h="0">
                <a:tc>
                  <a:txBody>
                    <a:bodyPr/>
                    <a:lstStyle/>
                    <a:p>
                      <a:pPr algn="ctr">
                        <a:lnSpc>
                          <a:spcPct val="107000"/>
                        </a:lnSpc>
                        <a:spcAft>
                          <a:spcPts val="800"/>
                        </a:spcAft>
                      </a:pPr>
                      <a:r>
                        <a:rPr lang="en-IN" sz="1600" i="1" kern="1200" dirty="0">
                          <a:solidFill>
                            <a:schemeClr val="tx1"/>
                          </a:solidFill>
                          <a:latin typeface="Arial" panose="020B0604020202020204" pitchFamily="34" charset="0"/>
                          <a:ea typeface="+mn-ea"/>
                          <a:cs typeface="Arial" panose="020B0604020202020204" pitchFamily="34" charset="0"/>
                        </a:rPr>
                        <a:t>With Effect From (w.e.f.)</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600" i="1" kern="1200" dirty="0">
                          <a:solidFill>
                            <a:schemeClr val="tx1"/>
                          </a:solidFill>
                          <a:latin typeface="Arial" panose="020B0604020202020204" pitchFamily="34" charset="0"/>
                          <a:ea typeface="+mn-ea"/>
                          <a:cs typeface="Arial" panose="020B0604020202020204" pitchFamily="34" charset="0"/>
                        </a:rPr>
                        <a:t>Value of “X”</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7501406"/>
                  </a:ext>
                </a:extLst>
              </a:tr>
              <a:tr h="0">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01.04.2026 to 31.03.2027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200" i="1" kern="1200">
                          <a:solidFill>
                            <a:schemeClr val="tx1"/>
                          </a:solidFill>
                          <a:latin typeface="Arial" panose="020B0604020202020204" pitchFamily="34" charset="0"/>
                          <a:ea typeface="+mn-ea"/>
                          <a:cs typeface="Arial" panose="020B0604020202020204" pitchFamily="34" charset="0"/>
                        </a:rPr>
                        <a:t>100%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6764543"/>
                  </a:ext>
                </a:extLst>
              </a:tr>
              <a:tr h="0">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01.04.2027 to 31.03.2028</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200" i="1" kern="1200">
                          <a:solidFill>
                            <a:schemeClr val="tx1"/>
                          </a:solidFill>
                          <a:latin typeface="Arial" panose="020B0604020202020204" pitchFamily="34" charset="0"/>
                          <a:ea typeface="+mn-ea"/>
                          <a:cs typeface="Arial" panose="020B0604020202020204" pitchFamily="34" charset="0"/>
                        </a:rPr>
                        <a:t>80%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8765987"/>
                  </a:ext>
                </a:extLst>
              </a:tr>
              <a:tr h="0">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01.04.2028 to 31.03.2029</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60%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2422068"/>
                  </a:ext>
                </a:extLst>
              </a:tr>
              <a:tr h="0">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01.04.2029 to 31.03.2030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40%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5300601"/>
                  </a:ext>
                </a:extLst>
              </a:tr>
              <a:tr h="0">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01.04.2030 to 31.03.2031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20%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7435322"/>
                  </a:ext>
                </a:extLst>
              </a:tr>
              <a:tr h="0">
                <a:tc>
                  <a:txBody>
                    <a:bodyPr/>
                    <a:lstStyle/>
                    <a:p>
                      <a:pPr algn="ctr">
                        <a:lnSpc>
                          <a:spcPct val="107000"/>
                        </a:lnSpc>
                        <a:spcAft>
                          <a:spcPts val="800"/>
                        </a:spcAft>
                      </a:pPr>
                      <a:r>
                        <a:rPr lang="en-IN" sz="1200" i="1" kern="1200">
                          <a:solidFill>
                            <a:schemeClr val="tx1"/>
                          </a:solidFill>
                          <a:latin typeface="Arial" panose="020B0604020202020204" pitchFamily="34" charset="0"/>
                          <a:ea typeface="+mn-ea"/>
                          <a:cs typeface="Arial" panose="020B0604020202020204" pitchFamily="34" charset="0"/>
                        </a:rPr>
                        <a:t>01.04.2031 onwards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200" i="1" kern="1200" dirty="0">
                          <a:solidFill>
                            <a:schemeClr val="tx1"/>
                          </a:solidFill>
                          <a:latin typeface="Arial" panose="020B0604020202020204" pitchFamily="34" charset="0"/>
                          <a:ea typeface="+mn-ea"/>
                          <a:cs typeface="Arial" panose="020B0604020202020204" pitchFamily="34" charset="0"/>
                        </a:rPr>
                        <a:t>0%</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9017278"/>
                  </a:ext>
                </a:extLst>
              </a:tr>
            </a:tbl>
          </a:graphicData>
        </a:graphic>
      </p:graphicFrame>
    </p:spTree>
    <p:extLst>
      <p:ext uri="{BB962C8B-B14F-4D97-AF65-F5344CB8AC3E}">
        <p14:creationId xmlns:p14="http://schemas.microsoft.com/office/powerpoint/2010/main" val="31363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435607" y="43696"/>
            <a:ext cx="4411160" cy="576262"/>
          </a:xfrm>
        </p:spPr>
        <p:txBody>
          <a:bodyPr/>
          <a:lstStyle/>
          <a:p>
            <a:r>
              <a:rPr lang="en-US" sz="2000" b="1" dirty="0">
                <a:latin typeface="Arial" panose="020B0604020202020204" pitchFamily="34" charset="0"/>
                <a:cs typeface="Arial" panose="020B0604020202020204" pitchFamily="34" charset="0"/>
              </a:rPr>
              <a:t>NGEL Submission :</a:t>
            </a:r>
            <a:endParaRPr lang="en-IN" sz="2000" b="1" dirty="0">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289250" y="1147665"/>
            <a:ext cx="4730425" cy="5106052"/>
          </a:xfrm>
        </p:spPr>
        <p:txBody>
          <a:bodyPr>
            <a:normAutofit/>
          </a:bodyPr>
          <a:lstStyle/>
          <a:p>
            <a:pPr marL="0" indent="0" algn="just">
              <a:buClrTx/>
              <a:buSzPct val="100000"/>
              <a:buNone/>
            </a:pPr>
            <a:r>
              <a:rPr lang="en-US" sz="1600" i="1" dirty="0">
                <a:solidFill>
                  <a:schemeClr val="tx1"/>
                </a:solidFill>
                <a:latin typeface="Arial" panose="020B0604020202020204" pitchFamily="34" charset="0"/>
                <a:cs typeface="Arial" panose="020B0604020202020204" pitchFamily="34" charset="0"/>
              </a:rPr>
              <a:t>RE projects with major capacities are bid out via a competitive bidding mechanism under Section 63 of Electricity Act’2003. The tightening in tolerance band and reduction in “X” factor and subsequently linking with frequency linked DSM shall cause huge financial implication on generator. </a:t>
            </a:r>
          </a:p>
          <a:p>
            <a:pPr marL="0" indent="0" algn="just">
              <a:buNone/>
            </a:pPr>
            <a:endParaRPr lang="en-IN" sz="1800" b="1" dirty="0">
              <a:effectLst/>
              <a:latin typeface="Times New Roman" panose="02020603050405020304" pitchFamily="18" charset="0"/>
              <a:ea typeface="Calibri" panose="020F0502020204030204" pitchFamily="34" charset="0"/>
              <a:cs typeface="Arial" panose="020B0604020202020204" pitchFamily="34" charset="0"/>
            </a:endParaRPr>
          </a:p>
          <a:p>
            <a:pPr marL="361950" indent="0" algn="just">
              <a:buNone/>
            </a:pPr>
            <a:r>
              <a:rPr lang="en-IN" sz="1600" b="1" dirty="0">
                <a:effectLst/>
                <a:latin typeface="Arial" panose="020B0604020202020204" pitchFamily="34" charset="0"/>
                <a:ea typeface="Calibri" panose="020F0502020204030204" pitchFamily="34" charset="0"/>
                <a:cs typeface="Arial" panose="020B0604020202020204" pitchFamily="34" charset="0"/>
              </a:rPr>
              <a:t>The estimated revenue loss (April-Aug 2025) with tightening of band and further reduction of “X” factor is tabulated         </a:t>
            </a:r>
            <a:endParaRPr lang="en-IN" sz="1600" dirty="0">
              <a:effectLst/>
              <a:latin typeface="Arial" panose="020B0604020202020204" pitchFamily="34" charset="0"/>
              <a:ea typeface="Calibri" panose="020F0502020204030204" pitchFamily="34" charset="0"/>
              <a:cs typeface="Arial" panose="020B0604020202020204" pitchFamily="34" charset="0"/>
            </a:endParaRPr>
          </a:p>
          <a:p>
            <a:pPr marL="0" indent="0" algn="just">
              <a:buNone/>
            </a:pPr>
            <a:endParaRPr lang="en-US" sz="1600" i="1" dirty="0">
              <a:solidFill>
                <a:schemeClr val="tx1"/>
              </a:solidFill>
              <a:latin typeface="Arial" panose="020B0604020202020204" pitchFamily="34" charset="0"/>
              <a:cs typeface="Arial" panose="020B0604020202020204" pitchFamily="34" charset="0"/>
            </a:endParaRPr>
          </a:p>
        </p:txBody>
      </p:sp>
      <p:pic>
        <p:nvPicPr>
          <p:cNvPr id="5" name="Picture 2" descr="A green and white rectangle with a globe and leaf&#10;&#10;Description automatically generated">
            <a:extLst>
              <a:ext uri="{FF2B5EF4-FFF2-40B4-BE49-F238E27FC236}">
                <a16:creationId xmlns:a16="http://schemas.microsoft.com/office/drawing/2014/main" id="{A2D8CA4B-B8C4-1641-680B-C2F46B6226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35" r="-1" b="6108"/>
          <a:stretch/>
        </p:blipFill>
        <p:spPr bwMode="auto">
          <a:xfrm>
            <a:off x="78917" y="43696"/>
            <a:ext cx="2234125" cy="633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9">
            <a:extLst>
              <a:ext uri="{FF2B5EF4-FFF2-40B4-BE49-F238E27FC236}">
                <a16:creationId xmlns:a16="http://schemas.microsoft.com/office/drawing/2014/main" id="{2832D868-30A8-4C11-9FC0-F31452DB4336}"/>
              </a:ext>
            </a:extLst>
          </p:cNvPr>
          <p:cNvGraphicFramePr>
            <a:graphicFrameLocks noGrp="1"/>
          </p:cNvGraphicFramePr>
          <p:nvPr>
            <p:extLst>
              <p:ext uri="{D42A27DB-BD31-4B8C-83A1-F6EECF244321}">
                <p14:modId xmlns:p14="http://schemas.microsoft.com/office/powerpoint/2010/main" val="1849818354"/>
              </p:ext>
            </p:extLst>
          </p:nvPr>
        </p:nvGraphicFramePr>
        <p:xfrm>
          <a:off x="5194746" y="1030012"/>
          <a:ext cx="6635304" cy="5341358"/>
        </p:xfrm>
        <a:graphic>
          <a:graphicData uri="http://schemas.openxmlformats.org/drawingml/2006/table">
            <a:tbl>
              <a:tblPr firstRow="1" firstCol="1" bandRow="1">
                <a:effectLst>
                  <a:outerShdw blurRad="50800" dist="38100" dir="2700000" algn="tl" rotWithShape="0">
                    <a:prstClr val="black">
                      <a:alpha val="40000"/>
                    </a:prstClr>
                  </a:outerShdw>
                </a:effectLst>
                <a:tableStyleId>{21E4AEA4-8DFA-4A89-87EB-49C32662AFE0}</a:tableStyleId>
              </a:tblPr>
              <a:tblGrid>
                <a:gridCol w="1501329">
                  <a:extLst>
                    <a:ext uri="{9D8B030D-6E8A-4147-A177-3AD203B41FA5}">
                      <a16:colId xmlns:a16="http://schemas.microsoft.com/office/drawing/2014/main" val="2603795137"/>
                    </a:ext>
                  </a:extLst>
                </a:gridCol>
                <a:gridCol w="1704975">
                  <a:extLst>
                    <a:ext uri="{9D8B030D-6E8A-4147-A177-3AD203B41FA5}">
                      <a16:colId xmlns:a16="http://schemas.microsoft.com/office/drawing/2014/main" val="1442859582"/>
                    </a:ext>
                  </a:extLst>
                </a:gridCol>
                <a:gridCol w="2097582">
                  <a:extLst>
                    <a:ext uri="{9D8B030D-6E8A-4147-A177-3AD203B41FA5}">
                      <a16:colId xmlns:a16="http://schemas.microsoft.com/office/drawing/2014/main" val="1597074443"/>
                    </a:ext>
                  </a:extLst>
                </a:gridCol>
                <a:gridCol w="1331418">
                  <a:extLst>
                    <a:ext uri="{9D8B030D-6E8A-4147-A177-3AD203B41FA5}">
                      <a16:colId xmlns:a16="http://schemas.microsoft.com/office/drawing/2014/main" val="672987030"/>
                    </a:ext>
                  </a:extLst>
                </a:gridCol>
              </a:tblGrid>
              <a:tr h="348350">
                <a:tc>
                  <a:txBody>
                    <a:bodyPr/>
                    <a:lstStyle/>
                    <a:p>
                      <a:pPr algn="ctr">
                        <a:lnSpc>
                          <a:spcPct val="107000"/>
                        </a:lnSpc>
                        <a:spcAft>
                          <a:spcPts val="800"/>
                        </a:spcAft>
                      </a:pPr>
                      <a:r>
                        <a:rPr lang="en-IN" sz="1100" dirty="0">
                          <a:solidFill>
                            <a:schemeClr val="tx1"/>
                          </a:solidFill>
                          <a:effectLst/>
                        </a:rPr>
                        <a:t>Project</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Scenario</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Estimated Revenue Loss (₹ Cr)</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 Revenue Loss (Estimated)</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5070205"/>
                  </a:ext>
                </a:extLst>
              </a:tr>
              <a:tr h="173041">
                <a:tc rowSpan="7">
                  <a:txBody>
                    <a:bodyPr/>
                    <a:lstStyle/>
                    <a:p>
                      <a:pPr algn="ctr">
                        <a:lnSpc>
                          <a:spcPct val="107000"/>
                        </a:lnSpc>
                        <a:spcAft>
                          <a:spcPts val="800"/>
                        </a:spcAft>
                      </a:pPr>
                      <a:r>
                        <a:rPr lang="en-IN" sz="1400" dirty="0">
                          <a:solidFill>
                            <a:schemeClr val="tx1"/>
                          </a:solidFill>
                          <a:effectLst/>
                        </a:rPr>
                        <a:t>Anantpur </a:t>
                      </a:r>
                    </a:p>
                    <a:p>
                      <a:pPr algn="ctr">
                        <a:lnSpc>
                          <a:spcPct val="107000"/>
                        </a:lnSpc>
                        <a:spcAft>
                          <a:spcPts val="800"/>
                        </a:spcAft>
                      </a:pPr>
                      <a:r>
                        <a:rPr lang="en-IN" sz="1400" dirty="0">
                          <a:solidFill>
                            <a:schemeClr val="tx1"/>
                          </a:solidFill>
                          <a:effectLst/>
                        </a:rPr>
                        <a:t>(250 MW)</a:t>
                      </a:r>
                      <a:endParaRPr lang="en-IN"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Band ±10% (Current)</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2.21</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2.74%</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2616125"/>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X=100%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4.38</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5.58%</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7304197"/>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X=80%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5.20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6.69%</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0299608"/>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X=60%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6.25</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8.14%</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0208433"/>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X=40%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7.58</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10.06%</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6469949"/>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X=20%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9.35</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12.70%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2579225"/>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11.07</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15.39%</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7776318"/>
                  </a:ext>
                </a:extLst>
              </a:tr>
              <a:tr h="173041">
                <a:tc rowSpan="7">
                  <a:txBody>
                    <a:bodyPr/>
                    <a:lstStyle/>
                    <a:p>
                      <a:pPr algn="ctr">
                        <a:lnSpc>
                          <a:spcPct val="107000"/>
                        </a:lnSpc>
                        <a:spcAft>
                          <a:spcPts val="800"/>
                        </a:spcAft>
                      </a:pPr>
                      <a:r>
                        <a:rPr lang="en-IN" sz="1400" dirty="0">
                          <a:solidFill>
                            <a:schemeClr val="tx1"/>
                          </a:solidFill>
                          <a:effectLst/>
                        </a:rPr>
                        <a:t>Shajapur-I</a:t>
                      </a:r>
                    </a:p>
                    <a:p>
                      <a:pPr algn="ctr">
                        <a:lnSpc>
                          <a:spcPct val="107000"/>
                        </a:lnSpc>
                        <a:spcAft>
                          <a:spcPts val="800"/>
                        </a:spcAft>
                      </a:pPr>
                      <a:r>
                        <a:rPr lang="en-IN" sz="1400" dirty="0">
                          <a:solidFill>
                            <a:schemeClr val="tx1"/>
                          </a:solidFill>
                          <a:effectLst/>
                        </a:rPr>
                        <a:t> (105 MW)</a:t>
                      </a:r>
                      <a:endParaRPr lang="en-IN"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Band ±10% (Current)</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1.22</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7.43%</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38023"/>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X=100%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1.98</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12.62%</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2004088"/>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X=80%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2.15</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13.84%</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6884827"/>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X=60%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2.35</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15.32%</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377197"/>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X=40%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2.58</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17.10%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0208231"/>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X=20%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2.86</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19.30%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7955050"/>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3.23</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22.35%</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5302473"/>
                  </a:ext>
                </a:extLst>
              </a:tr>
              <a:tr h="173041">
                <a:tc rowSpan="7">
                  <a:txBody>
                    <a:bodyPr/>
                    <a:lstStyle/>
                    <a:p>
                      <a:pPr algn="ctr">
                        <a:lnSpc>
                          <a:spcPct val="107000"/>
                        </a:lnSpc>
                        <a:spcAft>
                          <a:spcPts val="800"/>
                        </a:spcAft>
                      </a:pPr>
                      <a:r>
                        <a:rPr lang="en-IN" sz="1400" dirty="0">
                          <a:solidFill>
                            <a:schemeClr val="tx1"/>
                          </a:solidFill>
                          <a:effectLst/>
                        </a:rPr>
                        <a:t>Fatehgarh</a:t>
                      </a:r>
                    </a:p>
                    <a:p>
                      <a:pPr algn="ctr">
                        <a:lnSpc>
                          <a:spcPct val="107000"/>
                        </a:lnSpc>
                        <a:spcAft>
                          <a:spcPts val="800"/>
                        </a:spcAft>
                      </a:pPr>
                      <a:r>
                        <a:rPr lang="en-IN" sz="1400" dirty="0">
                          <a:solidFill>
                            <a:schemeClr val="tx1"/>
                          </a:solidFill>
                          <a:effectLst/>
                        </a:rPr>
                        <a:t>(296 MW)</a:t>
                      </a:r>
                      <a:endParaRPr lang="en-IN"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Band ±10% (Current)</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2.15</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2.60%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0748115"/>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X=100%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3.56</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4.36%</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822847"/>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X=80%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3.87</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4.77%</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170589"/>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X=60%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4.24</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5.25%</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182383"/>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X=40%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4.69</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5.84%</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917695"/>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X=20%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5.29</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6.63%</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9093347"/>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5.89</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7.44%</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7026835"/>
                  </a:ext>
                </a:extLst>
              </a:tr>
              <a:tr h="173041">
                <a:tc rowSpan="7">
                  <a:txBody>
                    <a:bodyPr/>
                    <a:lstStyle/>
                    <a:p>
                      <a:pPr algn="ctr">
                        <a:lnSpc>
                          <a:spcPct val="107000"/>
                        </a:lnSpc>
                        <a:spcAft>
                          <a:spcPts val="800"/>
                        </a:spcAft>
                      </a:pPr>
                      <a:r>
                        <a:rPr lang="en-IN" sz="1400" dirty="0">
                          <a:solidFill>
                            <a:schemeClr val="tx1"/>
                          </a:solidFill>
                          <a:effectLst/>
                        </a:rPr>
                        <a:t>Devikoot</a:t>
                      </a:r>
                    </a:p>
                    <a:p>
                      <a:pPr algn="ctr">
                        <a:lnSpc>
                          <a:spcPct val="107000"/>
                        </a:lnSpc>
                        <a:spcAft>
                          <a:spcPts val="800"/>
                        </a:spcAft>
                      </a:pPr>
                      <a:r>
                        <a:rPr lang="en-IN" sz="1400" dirty="0">
                          <a:solidFill>
                            <a:schemeClr val="tx1"/>
                          </a:solidFill>
                          <a:effectLst/>
                        </a:rPr>
                        <a:t>(240 MW)</a:t>
                      </a:r>
                      <a:endParaRPr lang="en-IN" sz="14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Band ±10% (Current)</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1.26</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2.10%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6400808"/>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X=100%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2.62</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4.57%</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2454430"/>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X=80%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2.86</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5.01%</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2940537"/>
                  </a:ext>
                </a:extLst>
              </a:tr>
              <a:tr h="173041">
                <a:tc vMerge="1">
                  <a:txBody>
                    <a:bodyPr/>
                    <a:lstStyle/>
                    <a:p>
                      <a:endParaRPr lang="en-IN"/>
                    </a:p>
                  </a:txBody>
                  <a:tcPr/>
                </a:tc>
                <a:tc>
                  <a:txBody>
                    <a:bodyPr/>
                    <a:lstStyle/>
                    <a:p>
                      <a:pPr algn="ctr">
                        <a:lnSpc>
                          <a:spcPct val="107000"/>
                        </a:lnSpc>
                        <a:spcAft>
                          <a:spcPts val="800"/>
                        </a:spcAft>
                      </a:pPr>
                      <a:r>
                        <a:rPr lang="en-IN" sz="1100" dirty="0">
                          <a:solidFill>
                            <a:schemeClr val="tx1"/>
                          </a:solidFill>
                          <a:effectLst/>
                        </a:rPr>
                        <a:t>Band ±5%, X=60%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3.14</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5.52%</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1761797"/>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X=40%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3.48</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6.16%</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299160"/>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X=20%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3.92</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7.00%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6726629"/>
                  </a:ext>
                </a:extLst>
              </a:tr>
              <a:tr h="173041">
                <a:tc vMerge="1">
                  <a:txBody>
                    <a:bodyPr/>
                    <a:lstStyle/>
                    <a:p>
                      <a:endParaRPr lang="en-IN"/>
                    </a:p>
                  </a:txBody>
                  <a:tcPr/>
                </a:tc>
                <a:tc>
                  <a:txBody>
                    <a:bodyPr/>
                    <a:lstStyle/>
                    <a:p>
                      <a:pPr algn="ctr">
                        <a:lnSpc>
                          <a:spcPct val="107000"/>
                        </a:lnSpc>
                        <a:spcAft>
                          <a:spcPts val="800"/>
                        </a:spcAft>
                      </a:pPr>
                      <a:r>
                        <a:rPr lang="en-IN" sz="1100">
                          <a:solidFill>
                            <a:schemeClr val="tx1"/>
                          </a:solidFill>
                          <a:effectLst/>
                        </a:rPr>
                        <a:t>Band ±5%, X=0%</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a:solidFill>
                            <a:schemeClr val="tx1"/>
                          </a:solidFill>
                          <a:effectLst/>
                        </a:rPr>
                        <a:t>4.44</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n-IN" sz="1100" dirty="0">
                          <a:solidFill>
                            <a:schemeClr val="tx1"/>
                          </a:solidFill>
                          <a:effectLst/>
                        </a:rPr>
                        <a:t>8.00%</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719" marR="5719" marT="5719" marB="571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75439066"/>
                  </a:ext>
                </a:extLst>
              </a:tr>
            </a:tbl>
          </a:graphicData>
        </a:graphic>
      </p:graphicFrame>
      <p:sp>
        <p:nvSpPr>
          <p:cNvPr id="12" name="Arrow: Right 11">
            <a:extLst>
              <a:ext uri="{FF2B5EF4-FFF2-40B4-BE49-F238E27FC236}">
                <a16:creationId xmlns:a16="http://schemas.microsoft.com/office/drawing/2014/main" id="{D96D1DCD-9F0F-48E7-B8AD-20018E80B8B3}"/>
              </a:ext>
            </a:extLst>
          </p:cNvPr>
          <p:cNvSpPr/>
          <p:nvPr/>
        </p:nvSpPr>
        <p:spPr>
          <a:xfrm>
            <a:off x="4202648" y="4325447"/>
            <a:ext cx="438539" cy="2052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67372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435607" y="43696"/>
            <a:ext cx="4411160" cy="576262"/>
          </a:xfrm>
        </p:spPr>
        <p:txBody>
          <a:bodyPr/>
          <a:lstStyle/>
          <a:p>
            <a:r>
              <a:rPr lang="en-US" sz="2000" b="1" dirty="0">
                <a:latin typeface="Arial" panose="020B0604020202020204" pitchFamily="34" charset="0"/>
                <a:cs typeface="Arial" panose="020B0604020202020204" pitchFamily="34" charset="0"/>
              </a:rPr>
              <a:t>NGEL Submission:</a:t>
            </a:r>
            <a:endParaRPr lang="en-IN" sz="2000" b="1" dirty="0">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308299" y="966426"/>
            <a:ext cx="11188376" cy="5548674"/>
          </a:xfrm>
        </p:spPr>
        <p:txBody>
          <a:bodyPr>
            <a:normAutofit/>
          </a:bodyPr>
          <a:lstStyle/>
          <a:p>
            <a:pPr algn="just">
              <a:buClrTx/>
              <a:buFont typeface="Wingdings" panose="05000000000000000000" pitchFamily="2" charset="2"/>
              <a:buChar char="Ø"/>
            </a:pPr>
            <a:r>
              <a:rPr lang="en-US" sz="1600" dirty="0">
                <a:latin typeface="Arial" panose="020B0604020202020204" pitchFamily="34" charset="0"/>
                <a:cs typeface="Arial" panose="020B0604020202020204" pitchFamily="34" charset="0"/>
              </a:rPr>
              <a:t>The tightening of deviation band and phased reduction in X factor result in 2–4x higher revenue losses, severely undermining the financial viability of ongoing projects. </a:t>
            </a:r>
          </a:p>
          <a:p>
            <a:pPr algn="just">
              <a:buClrTx/>
              <a:buFont typeface="Wingdings" panose="05000000000000000000" pitchFamily="2" charset="2"/>
              <a:buChar char="Ø"/>
            </a:pPr>
            <a:r>
              <a:rPr lang="en-US" sz="1600" dirty="0">
                <a:latin typeface="Arial" panose="020B0604020202020204" pitchFamily="34" charset="0"/>
                <a:cs typeface="Arial" panose="020B0604020202020204" pitchFamily="34" charset="0"/>
              </a:rPr>
              <a:t>As in the last few years, there has been no significant technological advancement or breakthrough observed in the space of forecasting and scheduling at the global level, which could increase the accuracy of forecasting drastically. </a:t>
            </a:r>
          </a:p>
          <a:p>
            <a:pPr algn="just">
              <a:buClrTx/>
              <a:buFont typeface="Wingdings" panose="05000000000000000000" pitchFamily="2" charset="2"/>
              <a:buChar char="Ø"/>
            </a:pPr>
            <a:r>
              <a:rPr lang="en-US" sz="1600" dirty="0">
                <a:latin typeface="Arial" panose="020B0604020202020204" pitchFamily="34" charset="0"/>
                <a:cs typeface="Arial" panose="020B0604020202020204" pitchFamily="34" charset="0"/>
              </a:rPr>
              <a:t>Some of the major forecasting models available in the market are listed below: </a:t>
            </a:r>
          </a:p>
          <a:p>
            <a:pPr marL="838200" lvl="1" algn="just">
              <a:buClrTx/>
              <a:buSzPct val="100000"/>
            </a:pPr>
            <a:r>
              <a:rPr lang="en-US" dirty="0">
                <a:latin typeface="Arial" panose="020B0604020202020204" pitchFamily="34" charset="0"/>
                <a:cs typeface="Arial" panose="020B0604020202020204" pitchFamily="34" charset="0"/>
              </a:rPr>
              <a:t>NWP Model </a:t>
            </a:r>
          </a:p>
          <a:p>
            <a:pPr marL="838200" lvl="1" algn="just">
              <a:buClrTx/>
              <a:buSzPct val="100000"/>
            </a:pPr>
            <a:r>
              <a:rPr lang="en-US" dirty="0">
                <a:latin typeface="Arial" panose="020B0604020202020204" pitchFamily="34" charset="0"/>
                <a:cs typeface="Arial" panose="020B0604020202020204" pitchFamily="34" charset="0"/>
              </a:rPr>
              <a:t>Random Forest Model </a:t>
            </a:r>
          </a:p>
          <a:p>
            <a:pPr marL="838200" lvl="1" algn="just">
              <a:buClrTx/>
              <a:buSzPct val="100000"/>
            </a:pPr>
            <a:r>
              <a:rPr lang="en-US" dirty="0">
                <a:latin typeface="Arial" panose="020B0604020202020204" pitchFamily="34" charset="0"/>
                <a:cs typeface="Arial" panose="020B0604020202020204" pitchFamily="34" charset="0"/>
              </a:rPr>
              <a:t>ARMA Model </a:t>
            </a:r>
          </a:p>
          <a:p>
            <a:pPr marL="838200" lvl="1" algn="just">
              <a:buClrTx/>
              <a:buSzPct val="100000"/>
            </a:pPr>
            <a:r>
              <a:rPr lang="en-US" dirty="0">
                <a:latin typeface="Arial" panose="020B0604020202020204" pitchFamily="34" charset="0"/>
                <a:cs typeface="Arial" panose="020B0604020202020204" pitchFamily="34" charset="0"/>
              </a:rPr>
              <a:t>ARIMA Model </a:t>
            </a:r>
          </a:p>
          <a:p>
            <a:pPr marL="361950" indent="0" algn="just">
              <a:buClrTx/>
              <a:buNone/>
            </a:pPr>
            <a:r>
              <a:rPr lang="en-US" sz="1600" dirty="0">
                <a:latin typeface="Arial" panose="020B0604020202020204" pitchFamily="34" charset="0"/>
                <a:cs typeface="Arial" panose="020B0604020202020204" pitchFamily="34" charset="0"/>
              </a:rPr>
              <a:t>However, none of the above-mentioned forecasting model is able to predict the weather forecast accurately and there are many challenges for accurate prediction in radiation forecasting.</a:t>
            </a:r>
          </a:p>
          <a:p>
            <a:pPr algn="just">
              <a:buClrTx/>
              <a:buFont typeface="Wingdings" panose="05000000000000000000" pitchFamily="2" charset="2"/>
              <a:buChar char="Ø"/>
            </a:pPr>
            <a:r>
              <a:rPr lang="en-US" sz="1600" dirty="0">
                <a:latin typeface="Arial" panose="020B0604020202020204" pitchFamily="34" charset="0"/>
                <a:cs typeface="Arial" panose="020B0604020202020204" pitchFamily="34" charset="0"/>
              </a:rPr>
              <a:t>The existing forecasting models have high spatial and temporal variability, particularly in predicting cloud movements and wind speed at project locations. Clouds cause the largest deviations in intra-day forecasts. </a:t>
            </a:r>
          </a:p>
          <a:p>
            <a:pPr algn="just">
              <a:buClrTx/>
              <a:buFont typeface="Wingdings" panose="05000000000000000000" pitchFamily="2" charset="2"/>
              <a:buChar char="Ø"/>
            </a:pPr>
            <a:r>
              <a:rPr lang="en-US" sz="1600" dirty="0">
                <a:latin typeface="Arial" panose="020B0604020202020204" pitchFamily="34" charset="0"/>
                <a:cs typeface="Arial" panose="020B0604020202020204" pitchFamily="34" charset="0"/>
              </a:rPr>
              <a:t>Many unmeasurable parameters which are variable in nature affects the weather and cloud movements remains undetected in the modelling used for weather forecasting. As the RE projects are critically dependent on climatic conditions, most of the times it is mainly the local weather which impacts forecasting instead of global or regional weather. </a:t>
            </a:r>
          </a:p>
        </p:txBody>
      </p:sp>
      <p:pic>
        <p:nvPicPr>
          <p:cNvPr id="5" name="Picture 2" descr="A green and white rectangle with a globe and leaf&#10;&#10;Description automatically generated">
            <a:extLst>
              <a:ext uri="{FF2B5EF4-FFF2-40B4-BE49-F238E27FC236}">
                <a16:creationId xmlns:a16="http://schemas.microsoft.com/office/drawing/2014/main" id="{A2D8CA4B-B8C4-1641-680B-C2F46B6226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35" r="-1" b="6108"/>
          <a:stretch/>
        </p:blipFill>
        <p:spPr bwMode="auto">
          <a:xfrm>
            <a:off x="78917" y="43696"/>
            <a:ext cx="2234125" cy="63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69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435607" y="43696"/>
            <a:ext cx="4411160" cy="576262"/>
          </a:xfrm>
        </p:spPr>
        <p:txBody>
          <a:bodyPr/>
          <a:lstStyle/>
          <a:p>
            <a:r>
              <a:rPr lang="en-US" sz="2000" b="1" dirty="0">
                <a:latin typeface="Arial" panose="020B0604020202020204" pitchFamily="34" charset="0"/>
                <a:cs typeface="Arial" panose="020B0604020202020204" pitchFamily="34" charset="0"/>
              </a:rPr>
              <a:t>NGEL Submission:</a:t>
            </a:r>
            <a:endParaRPr lang="en-IN" sz="2000" b="1" dirty="0">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251149" y="1122756"/>
            <a:ext cx="10578776" cy="5691548"/>
          </a:xfrm>
        </p:spPr>
        <p:txBody>
          <a:bodyPr>
            <a:normAutofit/>
          </a:bodyPr>
          <a:lstStyle/>
          <a:p>
            <a:pPr marL="628650" indent="0" algn="just">
              <a:buClrTx/>
              <a:buNone/>
            </a:pPr>
            <a:r>
              <a:rPr lang="en-US" sz="1600" dirty="0">
                <a:latin typeface="Arial" panose="020B0604020202020204" pitchFamily="34" charset="0"/>
                <a:cs typeface="Arial" panose="020B0604020202020204" pitchFamily="34" charset="0"/>
              </a:rPr>
              <a:t>Further, prominent forecasting agencies including </a:t>
            </a:r>
            <a:r>
              <a:rPr lang="en-US" sz="1600" dirty="0" err="1">
                <a:latin typeface="Arial" panose="020B0604020202020204" pitchFamily="34" charset="0"/>
                <a:cs typeface="Arial" panose="020B0604020202020204" pitchFamily="34" charset="0"/>
              </a:rPr>
              <a:t>Solargis</a:t>
            </a:r>
            <a:r>
              <a:rPr lang="en-US" sz="1600" dirty="0">
                <a:latin typeface="Arial" panose="020B0604020202020204" pitchFamily="34" charset="0"/>
                <a:cs typeface="Arial" panose="020B0604020202020204" pitchFamily="34" charset="0"/>
              </a:rPr>
              <a:t>, IMD and ISRO as well as the other weather forecasters are not able to predict the sudden movements of clouds. </a:t>
            </a:r>
          </a:p>
          <a:p>
            <a:pPr marL="628650" algn="just">
              <a:buClrTx/>
              <a:buFont typeface="Wingdings" panose="05000000000000000000" pitchFamily="2" charset="2"/>
              <a:buChar char="Ø"/>
            </a:pPr>
            <a:r>
              <a:rPr lang="en-US" sz="1600" dirty="0">
                <a:latin typeface="Arial" panose="020B0604020202020204" pitchFamily="34" charset="0"/>
                <a:cs typeface="Arial" panose="020B0604020202020204" pitchFamily="34" charset="0"/>
              </a:rPr>
              <a:t>As compared to thermal projects where generation can be controlled through coal, RE power generation depends upon weather conditions and any cloud cover or sudden rain/wind and any adverse weather condition will impact the generation of WS seller. </a:t>
            </a:r>
          </a:p>
          <a:p>
            <a:pPr marL="628650" algn="just">
              <a:buClrTx/>
              <a:buFont typeface="Wingdings" panose="05000000000000000000" pitchFamily="2" charset="2"/>
              <a:buChar char="Ø"/>
            </a:pPr>
            <a:r>
              <a:rPr lang="en-US" sz="1600" dirty="0">
                <a:latin typeface="Arial" panose="020B0604020202020204" pitchFamily="34" charset="0"/>
                <a:cs typeface="Arial" panose="020B0604020202020204" pitchFamily="34" charset="0"/>
              </a:rPr>
              <a:t>We have also carried out accuracy of forecast for available Forecasting agency for these three stations in same period and % of time blocks beyond band of +/- 5%, +/-10 % and +/- 15% are tabulated below: </a:t>
            </a:r>
          </a:p>
          <a:p>
            <a:pPr marL="628650" algn="just">
              <a:buClrTx/>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a:p>
            <a:pPr marL="0" indent="0" algn="just">
              <a:buClrTx/>
              <a:buNone/>
            </a:pPr>
            <a:endParaRPr lang="en-US" sz="16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p:txBody>
      </p:sp>
      <p:pic>
        <p:nvPicPr>
          <p:cNvPr id="5" name="Picture 2" descr="A green and white rectangle with a globe and leaf&#10;&#10;Description automatically generated">
            <a:extLst>
              <a:ext uri="{FF2B5EF4-FFF2-40B4-BE49-F238E27FC236}">
                <a16:creationId xmlns:a16="http://schemas.microsoft.com/office/drawing/2014/main" id="{A2D8CA4B-B8C4-1641-680B-C2F46B6226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35" r="-1" b="6108"/>
          <a:stretch/>
        </p:blipFill>
        <p:spPr bwMode="auto">
          <a:xfrm>
            <a:off x="78917" y="43696"/>
            <a:ext cx="2234125" cy="63384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Table 1">
            <a:extLst>
              <a:ext uri="{FF2B5EF4-FFF2-40B4-BE49-F238E27FC236}">
                <a16:creationId xmlns:a16="http://schemas.microsoft.com/office/drawing/2014/main" id="{60907718-7FEC-4DAE-B12C-251422A7ED0E}"/>
              </a:ext>
            </a:extLst>
          </p:cNvPr>
          <p:cNvGraphicFramePr>
            <a:graphicFrameLocks noGrp="1"/>
          </p:cNvGraphicFramePr>
          <p:nvPr>
            <p:extLst>
              <p:ext uri="{D42A27DB-BD31-4B8C-83A1-F6EECF244321}">
                <p14:modId xmlns:p14="http://schemas.microsoft.com/office/powerpoint/2010/main" val="293414577"/>
              </p:ext>
            </p:extLst>
          </p:nvPr>
        </p:nvGraphicFramePr>
        <p:xfrm>
          <a:off x="1197864" y="3771548"/>
          <a:ext cx="9277979" cy="1963696"/>
        </p:xfrm>
        <a:graphic>
          <a:graphicData uri="http://schemas.openxmlformats.org/drawingml/2006/table">
            <a:tbl>
              <a:tblPr firstRow="1" firstCol="1" bandRow="1">
                <a:tableStyleId>{5C22544A-7EE6-4342-B048-85BDC9FD1C3A}</a:tableStyleId>
              </a:tblPr>
              <a:tblGrid>
                <a:gridCol w="1505396">
                  <a:extLst>
                    <a:ext uri="{9D8B030D-6E8A-4147-A177-3AD203B41FA5}">
                      <a16:colId xmlns:a16="http://schemas.microsoft.com/office/drawing/2014/main" val="3712765362"/>
                    </a:ext>
                  </a:extLst>
                </a:gridCol>
                <a:gridCol w="2301671">
                  <a:extLst>
                    <a:ext uri="{9D8B030D-6E8A-4147-A177-3AD203B41FA5}">
                      <a16:colId xmlns:a16="http://schemas.microsoft.com/office/drawing/2014/main" val="3483857700"/>
                    </a:ext>
                  </a:extLst>
                </a:gridCol>
                <a:gridCol w="2400228">
                  <a:extLst>
                    <a:ext uri="{9D8B030D-6E8A-4147-A177-3AD203B41FA5}">
                      <a16:colId xmlns:a16="http://schemas.microsoft.com/office/drawing/2014/main" val="1517248716"/>
                    </a:ext>
                  </a:extLst>
                </a:gridCol>
                <a:gridCol w="3070684">
                  <a:extLst>
                    <a:ext uri="{9D8B030D-6E8A-4147-A177-3AD203B41FA5}">
                      <a16:colId xmlns:a16="http://schemas.microsoft.com/office/drawing/2014/main" val="1921764898"/>
                    </a:ext>
                  </a:extLst>
                </a:gridCol>
              </a:tblGrid>
              <a:tr h="803575">
                <a:tc>
                  <a:txBody>
                    <a:bodyPr/>
                    <a:lstStyle/>
                    <a:p>
                      <a:pPr marL="0" indent="0" algn="ctr">
                        <a:lnSpc>
                          <a:spcPct val="107000"/>
                        </a:lnSpc>
                        <a:spcAft>
                          <a:spcPts val="800"/>
                        </a:spcAft>
                      </a:pPr>
                      <a:r>
                        <a:rPr lang="en-IN" sz="1200" dirty="0">
                          <a:solidFill>
                            <a:schemeClr val="tx1"/>
                          </a:solidFill>
                          <a:effectLst/>
                          <a:latin typeface="Arial" panose="020B0604020202020204" pitchFamily="34" charset="0"/>
                          <a:cs typeface="Arial" panose="020B0604020202020204" pitchFamily="34" charset="0"/>
                        </a:rPr>
                        <a:t>Project</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200" dirty="0">
                          <a:solidFill>
                            <a:schemeClr val="tx1"/>
                          </a:solidFill>
                          <a:effectLst/>
                          <a:latin typeface="Arial" panose="020B0604020202020204" pitchFamily="34" charset="0"/>
                          <a:cs typeface="Arial" panose="020B0604020202020204" pitchFamily="34" charset="0"/>
                        </a:rPr>
                        <a:t>% block Deviation</a:t>
                      </a:r>
                      <a:br>
                        <a:rPr lang="en-IN" sz="1200" dirty="0">
                          <a:solidFill>
                            <a:schemeClr val="tx1"/>
                          </a:solidFill>
                          <a:effectLst/>
                          <a:latin typeface="Arial" panose="020B0604020202020204" pitchFamily="34" charset="0"/>
                          <a:cs typeface="Arial" panose="020B0604020202020204" pitchFamily="34" charset="0"/>
                        </a:rPr>
                      </a:br>
                      <a:r>
                        <a:rPr lang="en-IN" sz="1200" dirty="0">
                          <a:solidFill>
                            <a:schemeClr val="tx1"/>
                          </a:solidFill>
                          <a:effectLst/>
                          <a:latin typeface="Arial" panose="020B0604020202020204" pitchFamily="34" charset="0"/>
                          <a:cs typeface="Arial" panose="020B0604020202020204" pitchFamily="34" charset="0"/>
                        </a:rPr>
                        <a:t>(beyond +/-5 %)</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200" dirty="0">
                          <a:solidFill>
                            <a:schemeClr val="tx1"/>
                          </a:solidFill>
                          <a:effectLst/>
                          <a:latin typeface="Arial" panose="020B0604020202020204" pitchFamily="34" charset="0"/>
                          <a:cs typeface="Arial" panose="020B0604020202020204" pitchFamily="34" charset="0"/>
                        </a:rPr>
                        <a:t>% block Deviation</a:t>
                      </a:r>
                      <a:br>
                        <a:rPr lang="en-IN" sz="1200" dirty="0">
                          <a:solidFill>
                            <a:schemeClr val="tx1"/>
                          </a:solidFill>
                          <a:effectLst/>
                          <a:latin typeface="Arial" panose="020B0604020202020204" pitchFamily="34" charset="0"/>
                          <a:cs typeface="Arial" panose="020B0604020202020204" pitchFamily="34" charset="0"/>
                        </a:rPr>
                      </a:br>
                      <a:r>
                        <a:rPr lang="en-IN" sz="1200" dirty="0">
                          <a:solidFill>
                            <a:schemeClr val="tx1"/>
                          </a:solidFill>
                          <a:effectLst/>
                          <a:latin typeface="Arial" panose="020B0604020202020204" pitchFamily="34" charset="0"/>
                          <a:cs typeface="Arial" panose="020B0604020202020204" pitchFamily="34" charset="0"/>
                        </a:rPr>
                        <a:t>(beyond +/-10 %)</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7000"/>
                        </a:lnSpc>
                        <a:spcAft>
                          <a:spcPts val="800"/>
                        </a:spcAft>
                      </a:pPr>
                      <a:r>
                        <a:rPr lang="en-IN" sz="1200" dirty="0">
                          <a:solidFill>
                            <a:schemeClr val="tx1"/>
                          </a:solidFill>
                          <a:effectLst/>
                          <a:latin typeface="Arial" panose="020B0604020202020204" pitchFamily="34" charset="0"/>
                          <a:cs typeface="Arial" panose="020B0604020202020204" pitchFamily="34" charset="0"/>
                        </a:rPr>
                        <a:t>% block Deviation</a:t>
                      </a:r>
                      <a:br>
                        <a:rPr lang="en-IN" sz="1200" dirty="0">
                          <a:solidFill>
                            <a:schemeClr val="tx1"/>
                          </a:solidFill>
                          <a:effectLst/>
                          <a:latin typeface="Arial" panose="020B0604020202020204" pitchFamily="34" charset="0"/>
                          <a:cs typeface="Arial" panose="020B0604020202020204" pitchFamily="34" charset="0"/>
                        </a:rPr>
                      </a:br>
                      <a:r>
                        <a:rPr lang="en-IN" sz="1200" dirty="0">
                          <a:solidFill>
                            <a:schemeClr val="tx1"/>
                          </a:solidFill>
                          <a:effectLst/>
                          <a:latin typeface="Arial" panose="020B0604020202020204" pitchFamily="34" charset="0"/>
                          <a:cs typeface="Arial" panose="020B0604020202020204" pitchFamily="34" charset="0"/>
                        </a:rPr>
                        <a:t>(Beyond +/-15 %)</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9960629"/>
                  </a:ext>
                </a:extLst>
              </a:tr>
              <a:tr h="386707">
                <a:tc>
                  <a:txBody>
                    <a:bodyPr/>
                    <a:lstStyle/>
                    <a:p>
                      <a:pPr marL="0" indent="0" algn="ctr">
                        <a:lnSpc>
                          <a:spcPct val="107000"/>
                        </a:lnSpc>
                      </a:pPr>
                      <a:r>
                        <a:rPr lang="en-IN" sz="1200" dirty="0">
                          <a:solidFill>
                            <a:schemeClr val="tx1"/>
                          </a:solidFill>
                          <a:effectLst/>
                          <a:latin typeface="Arial" panose="020B0604020202020204" pitchFamily="34" charset="0"/>
                          <a:cs typeface="Arial" panose="020B0604020202020204" pitchFamily="34" charset="0"/>
                        </a:rPr>
                        <a:t>Fatehgarh</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pPr>
                      <a:r>
                        <a:rPr lang="en-IN" sz="1200" dirty="0">
                          <a:solidFill>
                            <a:schemeClr val="tx1"/>
                          </a:solidFill>
                          <a:effectLst/>
                          <a:latin typeface="Arial" panose="020B0604020202020204" pitchFamily="34" charset="0"/>
                          <a:cs typeface="Arial" panose="020B0604020202020204" pitchFamily="34" charset="0"/>
                        </a:rPr>
                        <a:t>39.68</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pPr>
                      <a:r>
                        <a:rPr lang="en-IN" sz="1200" dirty="0">
                          <a:solidFill>
                            <a:schemeClr val="tx1"/>
                          </a:solidFill>
                          <a:effectLst/>
                          <a:latin typeface="Arial" panose="020B0604020202020204" pitchFamily="34" charset="0"/>
                          <a:cs typeface="Arial" panose="020B0604020202020204" pitchFamily="34" charset="0"/>
                        </a:rPr>
                        <a:t>19.59</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spcAft>
                          <a:spcPts val="800"/>
                        </a:spcAft>
                      </a:pPr>
                      <a:r>
                        <a:rPr lang="en-IN" sz="1200">
                          <a:solidFill>
                            <a:schemeClr val="tx1"/>
                          </a:solidFill>
                          <a:effectLst/>
                          <a:latin typeface="Arial" panose="020B0604020202020204" pitchFamily="34" charset="0"/>
                          <a:cs typeface="Arial" panose="020B0604020202020204" pitchFamily="34" charset="0"/>
                        </a:rPr>
                        <a:t>10.52</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5191351"/>
                  </a:ext>
                </a:extLst>
              </a:tr>
              <a:tr h="386707">
                <a:tc>
                  <a:txBody>
                    <a:bodyPr/>
                    <a:lstStyle/>
                    <a:p>
                      <a:pPr marL="0" indent="0" algn="ctr">
                        <a:lnSpc>
                          <a:spcPct val="107000"/>
                        </a:lnSpc>
                      </a:pPr>
                      <a:r>
                        <a:rPr lang="en-IN" sz="1200" dirty="0">
                          <a:solidFill>
                            <a:schemeClr val="tx1"/>
                          </a:solidFill>
                          <a:effectLst/>
                          <a:latin typeface="Arial" panose="020B0604020202020204" pitchFamily="34" charset="0"/>
                          <a:cs typeface="Arial" panose="020B0604020202020204" pitchFamily="34" charset="0"/>
                        </a:rPr>
                        <a:t>Anantpur</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pPr>
                      <a:r>
                        <a:rPr lang="en-IN" sz="1200" dirty="0">
                          <a:solidFill>
                            <a:schemeClr val="tx1"/>
                          </a:solidFill>
                          <a:effectLst/>
                          <a:latin typeface="Arial" panose="020B0604020202020204" pitchFamily="34" charset="0"/>
                          <a:cs typeface="Arial" panose="020B0604020202020204" pitchFamily="34" charset="0"/>
                        </a:rPr>
                        <a:t>44.49</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pPr>
                      <a:r>
                        <a:rPr lang="en-IN" sz="1200" dirty="0">
                          <a:solidFill>
                            <a:schemeClr val="tx1"/>
                          </a:solidFill>
                          <a:effectLst/>
                          <a:latin typeface="Arial" panose="020B0604020202020204" pitchFamily="34" charset="0"/>
                          <a:cs typeface="Arial" panose="020B0604020202020204" pitchFamily="34" charset="0"/>
                        </a:rPr>
                        <a:t>18.92</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spcAft>
                          <a:spcPts val="800"/>
                        </a:spcAft>
                      </a:pPr>
                      <a:r>
                        <a:rPr lang="en-IN" sz="1200">
                          <a:solidFill>
                            <a:schemeClr val="tx1"/>
                          </a:solidFill>
                          <a:effectLst/>
                          <a:latin typeface="Arial" panose="020B0604020202020204" pitchFamily="34" charset="0"/>
                          <a:cs typeface="Arial" panose="020B0604020202020204" pitchFamily="34" charset="0"/>
                        </a:rPr>
                        <a:t>9.24</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0253921"/>
                  </a:ext>
                </a:extLst>
              </a:tr>
              <a:tr h="386707">
                <a:tc>
                  <a:txBody>
                    <a:bodyPr/>
                    <a:lstStyle/>
                    <a:p>
                      <a:pPr marL="0" indent="0" algn="ctr">
                        <a:lnSpc>
                          <a:spcPct val="107000"/>
                        </a:lnSpc>
                      </a:pPr>
                      <a:r>
                        <a:rPr lang="en-IN" sz="1200" dirty="0" err="1">
                          <a:solidFill>
                            <a:schemeClr val="tx1"/>
                          </a:solidFill>
                          <a:effectLst/>
                          <a:latin typeface="Arial" panose="020B0604020202020204" pitchFamily="34" charset="0"/>
                          <a:cs typeface="Arial" panose="020B0604020202020204" pitchFamily="34" charset="0"/>
                        </a:rPr>
                        <a:t>Shajapur</a:t>
                      </a:r>
                      <a:r>
                        <a:rPr lang="en-IN" sz="1200" dirty="0">
                          <a:solidFill>
                            <a:schemeClr val="tx1"/>
                          </a:solidFill>
                          <a:effectLst/>
                          <a:latin typeface="Arial" panose="020B0604020202020204" pitchFamily="34" charset="0"/>
                          <a:cs typeface="Arial" panose="020B0604020202020204" pitchFamily="34" charset="0"/>
                        </a:rPr>
                        <a:t>-I</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pPr>
                      <a:r>
                        <a:rPr lang="en-IN" sz="1200">
                          <a:solidFill>
                            <a:schemeClr val="tx1"/>
                          </a:solidFill>
                          <a:effectLst/>
                          <a:latin typeface="Arial" panose="020B0604020202020204" pitchFamily="34" charset="0"/>
                          <a:cs typeface="Arial" panose="020B0604020202020204" pitchFamily="34" charset="0"/>
                        </a:rPr>
                        <a:t>51.16</a:t>
                      </a:r>
                      <a:endParaRPr lang="en-IN"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pPr>
                      <a:r>
                        <a:rPr lang="en-IN" sz="1200" dirty="0">
                          <a:solidFill>
                            <a:schemeClr val="tx1"/>
                          </a:solidFill>
                          <a:effectLst/>
                          <a:latin typeface="Arial" panose="020B0604020202020204" pitchFamily="34" charset="0"/>
                          <a:cs typeface="Arial" panose="020B0604020202020204" pitchFamily="34" charset="0"/>
                        </a:rPr>
                        <a:t>31.52</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457200" algn="ctr">
                        <a:lnSpc>
                          <a:spcPct val="107000"/>
                        </a:lnSpc>
                        <a:spcAft>
                          <a:spcPts val="800"/>
                        </a:spcAft>
                      </a:pPr>
                      <a:r>
                        <a:rPr lang="en-IN" sz="1200" dirty="0">
                          <a:solidFill>
                            <a:schemeClr val="tx1"/>
                          </a:solidFill>
                          <a:effectLst/>
                          <a:latin typeface="Arial" panose="020B0604020202020204" pitchFamily="34" charset="0"/>
                          <a:cs typeface="Arial" panose="020B0604020202020204" pitchFamily="34" charset="0"/>
                        </a:rPr>
                        <a:t>20.77</a:t>
                      </a:r>
                      <a:endParaRPr lang="en-IN"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77425242"/>
                  </a:ext>
                </a:extLst>
              </a:tr>
            </a:tbl>
          </a:graphicData>
        </a:graphic>
      </p:graphicFrame>
    </p:spTree>
    <p:extLst>
      <p:ext uri="{BB962C8B-B14F-4D97-AF65-F5344CB8AC3E}">
        <p14:creationId xmlns:p14="http://schemas.microsoft.com/office/powerpoint/2010/main" val="2571712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435607" y="43696"/>
            <a:ext cx="4411160" cy="576262"/>
          </a:xfrm>
        </p:spPr>
        <p:txBody>
          <a:bodyPr/>
          <a:lstStyle/>
          <a:p>
            <a:r>
              <a:rPr lang="en-US" sz="2000" b="1" dirty="0">
                <a:latin typeface="Arial" panose="020B0604020202020204" pitchFamily="34" charset="0"/>
                <a:cs typeface="Arial" panose="020B0604020202020204" pitchFamily="34" charset="0"/>
              </a:rPr>
              <a:t>NGEL Submission:</a:t>
            </a:r>
            <a:endParaRPr lang="en-IN" sz="2000" b="1" dirty="0">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78917" y="1019175"/>
            <a:ext cx="10864066" cy="5429249"/>
          </a:xfrm>
        </p:spPr>
        <p:txBody>
          <a:bodyPr>
            <a:normAutofit/>
          </a:bodyPr>
          <a:lstStyle/>
          <a:p>
            <a:pPr marL="285750" indent="0" algn="just">
              <a:buClrTx/>
              <a:buSzPct val="100000"/>
              <a:buNone/>
            </a:pPr>
            <a:r>
              <a:rPr lang="en-US" sz="1600" dirty="0">
                <a:latin typeface="Arial" panose="020B0604020202020204" pitchFamily="34" charset="0"/>
                <a:cs typeface="Arial" panose="020B0604020202020204" pitchFamily="34" charset="0"/>
              </a:rPr>
              <a:t>	DSM Regulations-2024 has provided that general seller means a seller in case of a generating station based on 	resources other than wind or solar or hybrid of wind-solar resources. Furter, general sellers have been categorized in 	for three categories such as:</a:t>
            </a:r>
          </a:p>
          <a:p>
            <a:pPr marL="1257300" indent="-238125" algn="just">
              <a:buClrTx/>
              <a:buAutoNum type="romanLcParenR"/>
            </a:pPr>
            <a:r>
              <a:rPr lang="en-US" sz="1600" dirty="0">
                <a:latin typeface="Arial" panose="020B0604020202020204" pitchFamily="34" charset="0"/>
                <a:cs typeface="Arial" panose="020B0604020202020204" pitchFamily="34" charset="0"/>
              </a:rPr>
              <a:t>Generating stations other than Run of River generating station and a generating station based on municipal solid waste. </a:t>
            </a:r>
          </a:p>
          <a:p>
            <a:pPr marL="1257300" indent="-238125" algn="just">
              <a:buClrTx/>
              <a:buAutoNum type="romanLcParenR"/>
            </a:pPr>
            <a:r>
              <a:rPr lang="en-US" sz="1600" dirty="0" err="1">
                <a:latin typeface="Arial" panose="020B0604020202020204" pitchFamily="34" charset="0"/>
                <a:cs typeface="Arial" panose="020B0604020202020204" pitchFamily="34" charset="0"/>
              </a:rPr>
              <a:t>RoR</a:t>
            </a:r>
            <a:r>
              <a:rPr lang="en-US" sz="1600" dirty="0">
                <a:latin typeface="Arial" panose="020B0604020202020204" pitchFamily="34" charset="0"/>
                <a:cs typeface="Arial" panose="020B0604020202020204" pitchFamily="34" charset="0"/>
              </a:rPr>
              <a:t> generating station. </a:t>
            </a:r>
          </a:p>
          <a:p>
            <a:pPr marL="1257300" indent="-238125" algn="just">
              <a:buClrTx/>
              <a:buAutoNum type="romanLcParenR"/>
            </a:pPr>
            <a:r>
              <a:rPr lang="en-US" sz="1600" dirty="0">
                <a:latin typeface="Arial" panose="020B0604020202020204" pitchFamily="34" charset="0"/>
                <a:cs typeface="Arial" panose="020B0604020202020204" pitchFamily="34" charset="0"/>
              </a:rPr>
              <a:t>Generating station based on municipal solid waste. </a:t>
            </a:r>
          </a:p>
          <a:p>
            <a:pPr marL="628650" indent="0" algn="just">
              <a:buClrTx/>
              <a:buNone/>
            </a:pPr>
            <a:r>
              <a:rPr lang="en-US" sz="1600" dirty="0">
                <a:latin typeface="Arial" panose="020B0604020202020204" pitchFamily="34" charset="0"/>
                <a:cs typeface="Arial" panose="020B0604020202020204" pitchFamily="34" charset="0"/>
              </a:rPr>
              <a:t>There are different DSM charges framework for different category of general sellers considering their specific technical reasons which are beyond reasonable control of such general sellers. </a:t>
            </a:r>
          </a:p>
          <a:p>
            <a:pPr marL="628650" indent="0" algn="just">
              <a:buClrTx/>
              <a:buNone/>
            </a:pPr>
            <a:r>
              <a:rPr lang="en-US" sz="1600" dirty="0">
                <a:latin typeface="Arial" panose="020B0604020202020204" pitchFamily="34" charset="0"/>
                <a:cs typeface="Arial" panose="020B0604020202020204" pitchFamily="34" charset="0"/>
              </a:rPr>
              <a:t>Given these unique characteristics, a differentiated treatment for wind and solar generators within the DSM framework is essential to ensure fairness, encourage renewable integration, and maintain investor confidence in the sector. </a:t>
            </a:r>
          </a:p>
          <a:p>
            <a:pPr marL="628650" indent="0" algn="just">
              <a:buClrTx/>
              <a:buNone/>
            </a:pPr>
            <a:r>
              <a:rPr lang="en-US" sz="1600" dirty="0">
                <a:latin typeface="Arial" panose="020B0604020202020204" pitchFamily="34" charset="0"/>
                <a:cs typeface="Arial" panose="020B0604020202020204" pitchFamily="34" charset="0"/>
              </a:rPr>
              <a:t>In fact, in some of the European countries like France, Slovakia, Hungary, Monaco etc. are exempted from paying imbalance charges (Deviation Charges). </a:t>
            </a:r>
          </a:p>
          <a:p>
            <a:pPr marL="628650" indent="0" algn="just">
              <a:buClrTx/>
              <a:buNone/>
            </a:pPr>
            <a:r>
              <a:rPr lang="en-US" sz="1600" b="1" dirty="0">
                <a:latin typeface="Arial" panose="020B0604020202020204" pitchFamily="34" charset="0"/>
                <a:cs typeface="Arial" panose="020B0604020202020204" pitchFamily="34" charset="0"/>
              </a:rPr>
              <a:t>Therefore, the proposal of treatment of existing and new Wind and Solar (WS) at par with General Sellers as per the given timelines may be reviewed</a:t>
            </a:r>
            <a:r>
              <a:rPr lang="en-US" sz="1600" dirty="0">
                <a:latin typeface="Arial" panose="020B0604020202020204" pitchFamily="34" charset="0"/>
                <a:cs typeface="Arial" panose="020B0604020202020204" pitchFamily="34" charset="0"/>
              </a:rPr>
              <a:t>. </a:t>
            </a:r>
          </a:p>
          <a:p>
            <a:pPr marL="628650" indent="0" algn="just">
              <a:buClrTx/>
              <a:buNone/>
            </a:pPr>
            <a:r>
              <a:rPr lang="en-US" sz="1600" b="1" dirty="0">
                <a:latin typeface="Arial" panose="020B0604020202020204" pitchFamily="34" charset="0"/>
                <a:cs typeface="Arial" panose="020B0604020202020204" pitchFamily="34" charset="0"/>
              </a:rPr>
              <a:t>.   </a:t>
            </a:r>
          </a:p>
          <a:p>
            <a:pPr marL="628650" indent="0" algn="just">
              <a:buClrTx/>
              <a:buNone/>
            </a:pPr>
            <a:endParaRPr lang="en-US" sz="1600" dirty="0">
              <a:latin typeface="Arial" panose="020B0604020202020204" pitchFamily="34" charset="0"/>
              <a:cs typeface="Arial" panose="020B0604020202020204" pitchFamily="34" charset="0"/>
            </a:endParaRPr>
          </a:p>
          <a:p>
            <a:pPr marL="628650" indent="0" algn="just">
              <a:buClrTx/>
              <a:buNone/>
            </a:pPr>
            <a:endParaRPr lang="en-US" sz="1600" dirty="0">
              <a:latin typeface="Arial" panose="020B0604020202020204" pitchFamily="34" charset="0"/>
              <a:cs typeface="Arial" panose="020B0604020202020204" pitchFamily="34" charset="0"/>
            </a:endParaRPr>
          </a:p>
          <a:p>
            <a:pPr algn="just">
              <a:buClrTx/>
              <a:buFont typeface="Wingdings" panose="05000000000000000000" pitchFamily="2" charset="2"/>
              <a:buChar char="Ø"/>
            </a:pPr>
            <a:endParaRPr lang="en-US" sz="1600" dirty="0">
              <a:latin typeface="Arial" panose="020B0604020202020204" pitchFamily="34" charset="0"/>
              <a:cs typeface="Arial" panose="020B0604020202020204" pitchFamily="34" charset="0"/>
            </a:endParaRPr>
          </a:p>
        </p:txBody>
      </p:sp>
      <p:pic>
        <p:nvPicPr>
          <p:cNvPr id="5" name="Picture 2" descr="A green and white rectangle with a globe and leaf&#10;&#10;Description automatically generated">
            <a:extLst>
              <a:ext uri="{FF2B5EF4-FFF2-40B4-BE49-F238E27FC236}">
                <a16:creationId xmlns:a16="http://schemas.microsoft.com/office/drawing/2014/main" id="{A2D8CA4B-B8C4-1641-680B-C2F46B6226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35" r="-1" b="6108"/>
          <a:stretch/>
        </p:blipFill>
        <p:spPr bwMode="auto">
          <a:xfrm>
            <a:off x="78917" y="43696"/>
            <a:ext cx="2234125" cy="63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855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435607" y="43696"/>
            <a:ext cx="4411160" cy="576262"/>
          </a:xfrm>
        </p:spPr>
        <p:txBody>
          <a:bodyPr/>
          <a:lstStyle/>
          <a:p>
            <a:r>
              <a:rPr lang="en-US" sz="2000" b="1" dirty="0">
                <a:latin typeface="Arial" panose="020B0604020202020204" pitchFamily="34" charset="0"/>
                <a:cs typeface="Arial" panose="020B0604020202020204" pitchFamily="34" charset="0"/>
              </a:rPr>
              <a:t>NGEL Submission:</a:t>
            </a:r>
            <a:endParaRPr lang="en-IN" sz="2000" b="1" dirty="0">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78917" y="1047750"/>
            <a:ext cx="10951033" cy="5429249"/>
          </a:xfrm>
        </p:spPr>
        <p:txBody>
          <a:bodyPr>
            <a:normAutofit/>
          </a:bodyPr>
          <a:lstStyle/>
          <a:p>
            <a:pPr marL="180975" indent="0" algn="just">
              <a:buClrTx/>
              <a:buNone/>
            </a:pPr>
            <a:r>
              <a:rPr lang="en-US" sz="1600" b="1" u="sng" dirty="0">
                <a:latin typeface="Arial" panose="020B0604020202020204" pitchFamily="34" charset="0"/>
                <a:cs typeface="Arial" panose="020B0604020202020204" pitchFamily="34" charset="0"/>
              </a:rPr>
              <a:t>In view of the above, it is proposed that: </a:t>
            </a:r>
          </a:p>
          <a:p>
            <a:pPr marL="628650" algn="just">
              <a:buClrTx/>
              <a:buSzPct val="100000"/>
              <a:buFont typeface="+mj-lt"/>
              <a:buAutoNum type="arabicPeriod"/>
            </a:pPr>
            <a:r>
              <a:rPr lang="en-US" sz="1600" dirty="0">
                <a:latin typeface="Arial" panose="020B0604020202020204" pitchFamily="34" charset="0"/>
                <a:cs typeface="Arial" panose="020B0604020202020204" pitchFamily="34" charset="0"/>
              </a:rPr>
              <a:t>Deviation band tightening and trajectory for reduction in X factor should be deferred until forecasting accuracy improves demonstrably across all regions. </a:t>
            </a:r>
          </a:p>
          <a:p>
            <a:pPr marL="628650" algn="just">
              <a:buClrTx/>
              <a:buSzPct val="100000"/>
              <a:buFont typeface="+mj-lt"/>
              <a:buAutoNum type="arabicPeriod"/>
            </a:pPr>
            <a:r>
              <a:rPr lang="en-US" sz="1600" dirty="0">
                <a:latin typeface="Arial" panose="020B0604020202020204" pitchFamily="34" charset="0"/>
                <a:cs typeface="Arial" panose="020B0604020202020204" pitchFamily="34" charset="0"/>
              </a:rPr>
              <a:t>There are various blocks during solar hours when frequency remain &gt;= 50.05 Hz. In such scenarios, if there is non-payment for over injection beyond frequency 50.05 Hz then it may cause huge financial implication. Further it is found that most of India experienced a gradual decline in solar irradiation of 3% to 10 %. Therefore, it is requested not to impose such provisions for existing WS projects otherwise such projects may become financially unviable as such type of Regulatory changes will not cover under change in law provisions of the PPA. </a:t>
            </a:r>
          </a:p>
          <a:p>
            <a:pPr marL="628650" algn="just">
              <a:buClrTx/>
              <a:buSzPct val="100000"/>
              <a:buFont typeface="+mj-lt"/>
              <a:buAutoNum type="arabicPeriod" startAt="3"/>
            </a:pPr>
            <a:r>
              <a:rPr lang="en-US" sz="1600" dirty="0">
                <a:latin typeface="Arial" panose="020B0604020202020204" pitchFamily="34" charset="0"/>
                <a:cs typeface="Arial" panose="020B0604020202020204" pitchFamily="34" charset="0"/>
              </a:rPr>
              <a:t>In conclusion, while we fully support the Commission’s objective of grid discipline, the simultaneous tightening of deviation bands and X factor reduction, without adequate transition safeguards, will cause heavy and unsustainable revenue loss to RE generators. This could discourage further investments in the sector, contrary to the national renewable energy goals. </a:t>
            </a:r>
          </a:p>
          <a:p>
            <a:pPr marL="285750" indent="0" algn="just">
              <a:buClrTx/>
              <a:buSzPct val="100000"/>
              <a:buNone/>
            </a:pPr>
            <a:r>
              <a:rPr lang="en-US" sz="1600" dirty="0">
                <a:latin typeface="Arial" panose="020B0604020202020204" pitchFamily="34" charset="0"/>
                <a:cs typeface="Arial" panose="020B0604020202020204" pitchFamily="34" charset="0"/>
              </a:rPr>
              <a:t>It is therefore requested that the matter may kindly be reconsidered while finalizing the order, so that a balanced approach is adopted between grid security and commercial sustainability of renewable projects</a:t>
            </a:r>
          </a:p>
          <a:p>
            <a:pPr marL="628650" algn="just">
              <a:buClrTx/>
              <a:buSzPct val="100000"/>
              <a:buAutoNum type="arabicPeriod"/>
            </a:pPr>
            <a:endParaRPr lang="en-US" sz="1600" dirty="0">
              <a:latin typeface="Arial" panose="020B0604020202020204" pitchFamily="34" charset="0"/>
              <a:cs typeface="Arial" panose="020B0604020202020204" pitchFamily="34" charset="0"/>
            </a:endParaRPr>
          </a:p>
        </p:txBody>
      </p:sp>
      <p:pic>
        <p:nvPicPr>
          <p:cNvPr id="5" name="Picture 2" descr="A green and white rectangle with a globe and leaf&#10;&#10;Description automatically generated">
            <a:extLst>
              <a:ext uri="{FF2B5EF4-FFF2-40B4-BE49-F238E27FC236}">
                <a16:creationId xmlns:a16="http://schemas.microsoft.com/office/drawing/2014/main" id="{A2D8CA4B-B8C4-1641-680B-C2F46B6226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35" r="-1" b="6108"/>
          <a:stretch/>
        </p:blipFill>
        <p:spPr bwMode="auto">
          <a:xfrm>
            <a:off x="78917" y="43696"/>
            <a:ext cx="2234125" cy="63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595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2435607" y="43696"/>
            <a:ext cx="4411160" cy="576262"/>
          </a:xfrm>
        </p:spPr>
        <p:txBody>
          <a:bodyPr/>
          <a:lstStyle/>
          <a:p>
            <a:r>
              <a:rPr lang="en-US" sz="2000" b="1" dirty="0">
                <a:latin typeface="Arial" panose="020B0604020202020204" pitchFamily="34" charset="0"/>
                <a:cs typeface="Arial" panose="020B0604020202020204" pitchFamily="34" charset="0"/>
              </a:rPr>
              <a:t>Proposal &amp; NGEL Submission:</a:t>
            </a:r>
            <a:endParaRPr lang="en-IN" sz="2000" b="1" dirty="0">
              <a:latin typeface="Arial" panose="020B0604020202020204" pitchFamily="34" charset="0"/>
              <a:cs typeface="Arial" panose="020B0604020202020204" pitchFamily="34" charset="0"/>
            </a:endParaRPr>
          </a:p>
        </p:txBody>
      </p:sp>
      <p:sp>
        <p:nvSpPr>
          <p:cNvPr id="7" name="Content Placeholder 6"/>
          <p:cNvSpPr>
            <a:spLocks noGrp="1"/>
          </p:cNvSpPr>
          <p:nvPr>
            <p:ph sz="half" idx="2"/>
          </p:nvPr>
        </p:nvSpPr>
        <p:spPr>
          <a:xfrm>
            <a:off x="78917" y="952500"/>
            <a:ext cx="10951033" cy="5676900"/>
          </a:xfrm>
        </p:spPr>
        <p:txBody>
          <a:bodyPr>
            <a:normAutofit/>
          </a:bodyPr>
          <a:lstStyle/>
          <a:p>
            <a:pPr marL="285750" indent="0" algn="just">
              <a:buClrTx/>
              <a:buSzPct val="100000"/>
              <a:buNone/>
            </a:pPr>
            <a:r>
              <a:rPr lang="en-US" sz="1600" b="1" u="sng" dirty="0">
                <a:latin typeface="Arial" panose="020B0604020202020204" pitchFamily="34" charset="0"/>
                <a:cs typeface="Arial" panose="020B0604020202020204" pitchFamily="34" charset="0"/>
              </a:rPr>
              <a:t>Schedule revision for WS generators may be made effective from 4th Block </a:t>
            </a:r>
          </a:p>
          <a:p>
            <a:pPr marL="714375" algn="just">
              <a:buClrTx/>
              <a:buSzPct val="100000"/>
              <a:buAutoNum type="arabicParenR"/>
            </a:pPr>
            <a:r>
              <a:rPr lang="en-US" sz="1600" dirty="0">
                <a:latin typeface="Arial" panose="020B0604020202020204" pitchFamily="34" charset="0"/>
                <a:cs typeface="Arial" panose="020B0604020202020204" pitchFamily="34" charset="0"/>
              </a:rPr>
              <a:t>With the implementation of the IEGC 2023 w.e.f. 01.10.2023, the Forecasting and revision in schedules for WS generator has become more strenuous since as per Grid Code, the revised schedule becomes effective from 07th and 08th time-block instead of 4th block as was under IEGC 2010. </a:t>
            </a:r>
          </a:p>
          <a:p>
            <a:pPr marL="714375" algn="just">
              <a:buClrTx/>
              <a:buSzPct val="100000"/>
              <a:buAutoNum type="arabicParenR"/>
            </a:pPr>
            <a:r>
              <a:rPr lang="en-US" sz="1600" dirty="0">
                <a:latin typeface="Arial" panose="020B0604020202020204" pitchFamily="34" charset="0"/>
                <a:cs typeface="Arial" panose="020B0604020202020204" pitchFamily="34" charset="0"/>
              </a:rPr>
              <a:t>The increase in schedule revision time has made intraday revisions of schedule difficult and non-accurate since it requires accurate weather prediction at least 02 hours before. This in turn is resulting in increase in DSM impact for RE generators as the actual generation for RE generators mainly depend upon Solar Irradiance or Wind speed which changes frequently due to local weather conditions (such as cloud cover, sandstorms, rain, etc.) and such variations are difficult to predict 2 hours before. Scheduling of RE power needs to be on real time basis as possible. </a:t>
            </a:r>
          </a:p>
          <a:p>
            <a:pPr marL="714375" algn="just">
              <a:buClrTx/>
              <a:buSzPct val="100000"/>
              <a:buAutoNum type="arabicParenR"/>
            </a:pPr>
            <a:r>
              <a:rPr lang="en-US" sz="1600" dirty="0">
                <a:latin typeface="Arial" panose="020B0604020202020204" pitchFamily="34" charset="0"/>
                <a:cs typeface="Arial" panose="020B0604020202020204" pitchFamily="34" charset="0"/>
              </a:rPr>
              <a:t>It is submitted that the schedule revision for WS generators may please be made effective from 4th Block instead of 7th /8th block to promote consistent growth of new capacity addition and it will be helpful for Grid Stability also. </a:t>
            </a:r>
          </a:p>
          <a:p>
            <a:pPr marL="285750" indent="0" algn="just">
              <a:buClrTx/>
              <a:buSzPct val="100000"/>
              <a:buNone/>
            </a:pPr>
            <a:r>
              <a:rPr lang="en-US" sz="1600" b="1" u="sng" dirty="0">
                <a:latin typeface="Arial" panose="020B0604020202020204" pitchFamily="34" charset="0"/>
                <a:cs typeface="Arial" panose="020B0604020202020204" pitchFamily="34" charset="0"/>
              </a:rPr>
              <a:t>Company-wide Aggregate scheduling for all the generators falling under a single RLDC </a:t>
            </a:r>
          </a:p>
          <a:p>
            <a:pPr marL="285750" indent="0" algn="just">
              <a:buClrTx/>
              <a:buSzPct val="100000"/>
              <a:buNone/>
            </a:pPr>
            <a:r>
              <a:rPr lang="en-US" sz="1600" dirty="0">
                <a:latin typeface="Arial" panose="020B0604020202020204" pitchFamily="34" charset="0"/>
                <a:cs typeface="Arial" panose="020B0604020202020204" pitchFamily="34" charset="0"/>
              </a:rPr>
              <a:t>IEGC 2023 provides aggregate scheduling through QCA/lead Generator for various RE projects connected at same pooling point. The aggregate scheduling is likely to reduce the forecasting error (in %) (Deviation b/w SG vs AG) as the forecasting is done on aggregate basis for various generators spread in a large area. </a:t>
            </a:r>
          </a:p>
          <a:p>
            <a:pPr marL="285750" indent="0" algn="just">
              <a:buClrTx/>
              <a:buSzPct val="100000"/>
              <a:buNone/>
            </a:pPr>
            <a:r>
              <a:rPr lang="en-US" sz="1600" dirty="0">
                <a:latin typeface="Arial" panose="020B0604020202020204" pitchFamily="34" charset="0"/>
                <a:cs typeface="Arial" panose="020B0604020202020204" pitchFamily="34" charset="0"/>
              </a:rPr>
              <a:t>It is requested to allow company-wide Aggregate scheduling for all the generators falling under a single Regional Load </a:t>
            </a:r>
            <a:r>
              <a:rPr lang="en-US" sz="1600" dirty="0" err="1">
                <a:latin typeface="Arial" panose="020B0604020202020204" pitchFamily="34" charset="0"/>
                <a:cs typeface="Arial" panose="020B0604020202020204" pitchFamily="34" charset="0"/>
              </a:rPr>
              <a:t>Despatch</a:t>
            </a:r>
            <a:r>
              <a:rPr lang="en-US" sz="1600" dirty="0">
                <a:latin typeface="Arial" panose="020B0604020202020204" pitchFamily="34" charset="0"/>
                <a:cs typeface="Arial" panose="020B0604020202020204" pitchFamily="34" charset="0"/>
              </a:rPr>
              <a:t> Centre.</a:t>
            </a:r>
          </a:p>
        </p:txBody>
      </p:sp>
      <p:pic>
        <p:nvPicPr>
          <p:cNvPr id="5" name="Picture 2" descr="A green and white rectangle with a globe and leaf&#10;&#10;Description automatically generated">
            <a:extLst>
              <a:ext uri="{FF2B5EF4-FFF2-40B4-BE49-F238E27FC236}">
                <a16:creationId xmlns:a16="http://schemas.microsoft.com/office/drawing/2014/main" id="{A2D8CA4B-B8C4-1641-680B-C2F46B6226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935" r="-1" b="6108"/>
          <a:stretch/>
        </p:blipFill>
        <p:spPr bwMode="auto">
          <a:xfrm>
            <a:off x="78917" y="43696"/>
            <a:ext cx="2234125" cy="633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373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Diagram&#10;&#10;Description automatically generated">
            <a:extLst>
              <a:ext uri="{FF2B5EF4-FFF2-40B4-BE49-F238E27FC236}">
                <a16:creationId xmlns:a16="http://schemas.microsoft.com/office/drawing/2014/main" id="{E9888968-C16E-964B-953D-1D018A894C45}"/>
              </a:ext>
            </a:extLst>
          </p:cNvPr>
          <p:cNvPicPr>
            <a:picLocks noChangeAspect="1"/>
          </p:cNvPicPr>
          <p:nvPr/>
        </p:nvPicPr>
        <p:blipFill rotWithShape="1">
          <a:blip r:embed="rId2"/>
          <a:srcRect t="1368"/>
          <a:stretch/>
        </p:blipFill>
        <p:spPr>
          <a:xfrm>
            <a:off x="1460597" y="87682"/>
            <a:ext cx="9270806" cy="6770318"/>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extLst>
      <p:ext uri="{BB962C8B-B14F-4D97-AF65-F5344CB8AC3E}">
        <p14:creationId xmlns:p14="http://schemas.microsoft.com/office/powerpoint/2010/main" val="72635519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7363</TotalTime>
  <Words>1877</Words>
  <Application>Microsoft Office PowerPoint</Application>
  <PresentationFormat>Widescreen</PresentationFormat>
  <Paragraphs>188</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Times New Roman</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Sites Andhra Pradesh</dc:title>
  <dc:creator>Microsoft Office User</dc:creator>
  <cp:lastModifiedBy>Ravindra Kadam</cp:lastModifiedBy>
  <cp:revision>6</cp:revision>
  <cp:lastPrinted>2021-06-22T17:52:21Z</cp:lastPrinted>
  <dcterms:created xsi:type="dcterms:W3CDTF">2020-09-01T04:18:38Z</dcterms:created>
  <dcterms:modified xsi:type="dcterms:W3CDTF">2025-12-02T12:39:54Z</dcterms:modified>
</cp:coreProperties>
</file>